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62" r:id="rId2"/>
    <p:sldId id="339" r:id="rId3"/>
    <p:sldId id="343" r:id="rId4"/>
    <p:sldId id="366" r:id="rId5"/>
    <p:sldId id="365" r:id="rId6"/>
    <p:sldId id="324" r:id="rId7"/>
    <p:sldId id="377" r:id="rId8"/>
    <p:sldId id="368" r:id="rId9"/>
    <p:sldId id="369" r:id="rId10"/>
    <p:sldId id="370" r:id="rId11"/>
    <p:sldId id="371" r:id="rId12"/>
    <p:sldId id="367" r:id="rId13"/>
    <p:sldId id="323" r:id="rId14"/>
    <p:sldId id="372" r:id="rId15"/>
    <p:sldId id="373" r:id="rId16"/>
    <p:sldId id="374" r:id="rId17"/>
    <p:sldId id="356" r:id="rId18"/>
    <p:sldId id="338" r:id="rId19"/>
    <p:sldId id="358" r:id="rId20"/>
    <p:sldId id="359" r:id="rId21"/>
    <p:sldId id="375" r:id="rId22"/>
    <p:sldId id="360" r:id="rId23"/>
    <p:sldId id="361" r:id="rId24"/>
    <p:sldId id="378" r:id="rId25"/>
    <p:sldId id="321" r:id="rId26"/>
    <p:sldId id="322" r:id="rId27"/>
    <p:sldId id="325" r:id="rId28"/>
    <p:sldId id="342" r:id="rId29"/>
    <p:sldId id="376" r:id="rId30"/>
    <p:sldId id="379" r:id="rId31"/>
    <p:sldId id="380" r:id="rId32"/>
    <p:sldId id="381" r:id="rId33"/>
    <p:sldId id="347" r:id="rId34"/>
    <p:sldId id="364" r:id="rId35"/>
    <p:sldId id="363" r:id="rId36"/>
    <p:sldId id="326" r:id="rId3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3" pos="7673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5" orient="horz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9040"/>
    <a:srgbClr val="026838"/>
    <a:srgbClr val="007475"/>
    <a:srgbClr val="41AD49"/>
    <a:srgbClr val="069A7E"/>
    <a:srgbClr val="009679"/>
    <a:srgbClr val="3CB7A8"/>
    <a:srgbClr val="94C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2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396" y="-84"/>
      </p:cViewPr>
      <p:guideLst>
        <p:guide/>
        <p:guide pos="7673"/>
        <p:guide orient="horz"/>
        <p:guide orient="horz"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55806-84C0-464D-9AEE-CF99A49213A5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3D06B-502B-46CF-B7A6-88552971DC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6277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8D389-1D9D-441C-AE0A-DC71E12CD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5D3547-0680-459B-8249-CF635F403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A98B5D-8243-465D-BE9E-A7A78FF3C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B28A-F258-495C-9EE0-A2C2F1ACD506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964296-0ED0-4CAB-8734-DD3CACD90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230E07-1B84-43E0-AE96-08F211967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7D34-FF0B-493C-989C-11F95F3C2F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819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A75A0-A60A-4F57-B7BA-DC44E6464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41CB7CC-93D9-49E8-8299-EF25E4E1A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B1835F-42B4-4FE3-9C26-A22026674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B28A-F258-495C-9EE0-A2C2F1ACD506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16C4F6-6398-4262-8866-AC56189DD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B7CE8A-B734-4ADF-AEDF-C3AEDF9FE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7D34-FF0B-493C-989C-11F95F3C2F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226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CF405C1-11EC-4457-9C62-DB5BBE08ED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5EB2A9-2444-43EA-9A15-E7834818F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DE297C-3FEA-4800-8DF9-F9227A0B7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B28A-F258-495C-9EE0-A2C2F1ACD506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C301BD-5938-42A0-BDFA-FBA56DE1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B4D05D-515B-40D7-B211-A26E456D4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7D34-FF0B-493C-989C-11F95F3C2F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97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8E6C1B-1384-4E7F-B6B3-0D5EA2879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0AB369-ACA1-470A-8FAD-EE1BF139E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5175C7-D24F-418E-8198-7FAB9C8BC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B28A-F258-495C-9EE0-A2C2F1ACD506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F69AB3-F7EB-4056-BA66-51F9812D0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B4991B-9B0B-4F29-8603-7C1E94014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7D34-FF0B-493C-989C-11F95F3C2F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033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504B06-E721-46D5-B0E9-1415A8C9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FA0B9F-87D6-43A2-A950-B84E8E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CEC558-5DC2-4F51-8824-B0EF0ECE3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B28A-F258-495C-9EE0-A2C2F1ACD506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43E83B-8E54-402C-BF83-080E00E2D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92C525-CA06-4AB9-9516-524BCFEE3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7D34-FF0B-493C-989C-11F95F3C2F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466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FAD458-E9B7-4C31-889C-DE330EA87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D140C4-61B1-476E-86F7-3281C4F2ED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D2A846-AB8E-4DF7-8799-47298B3C7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C71108-4489-4D1F-B387-943B78995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B28A-F258-495C-9EE0-A2C2F1ACD506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6FEF76-6964-4FD9-A5A6-4D6C88A59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0E4885-A24C-47F1-839E-D40A5C42A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7D34-FF0B-493C-989C-11F95F3C2F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122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570D3C-F44C-46B2-8FFF-E117C1851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7B2D2D-A1BA-40E3-B320-03E7A8B35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53E4CA-E55B-43B9-A906-334444F93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DC54A25-34B0-4017-97C4-262B6747C4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4884BC5-C2B9-41BD-8FB0-D6FE521914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B40E387-E11C-4469-8DE0-57AF1C751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B28A-F258-495C-9EE0-A2C2F1ACD506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523CA7A-DBF2-409E-AE3D-6E0237F98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292E7C4-21D7-490F-9B96-641B5B77F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7D34-FF0B-493C-989C-11F95F3C2F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408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2D2517-4BC3-4E66-B9C3-F503DF95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E49EAB1-561D-40D6-AEFD-4C8486A63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B28A-F258-495C-9EE0-A2C2F1ACD506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4C5D961-11CA-481B-9936-C7217BE0E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76786D3-B4A1-443E-B2F1-5A5F25048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7D34-FF0B-493C-989C-11F95F3C2F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225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F09019-5756-4F64-9DDA-3904D5266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B28A-F258-495C-9EE0-A2C2F1ACD506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DECC212-AA06-4CE3-BEB7-88BB29572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875E8D6-02E6-41B3-ABFF-681FD4C16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7D34-FF0B-493C-989C-11F95F3C2F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575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D81162-D66E-4F4C-AE07-0C85E6BD9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2EA019-DC87-4153-96FD-745A86B82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93D4FA-0696-46E5-80A6-973061BD2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04C12B-2905-4AFF-805D-754B375E0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B28A-F258-495C-9EE0-A2C2F1ACD506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30402F-DA48-4C7A-B82C-A4C5D97E2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3EFF68-BEA1-47BA-BE0C-D156C7F53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7D34-FF0B-493C-989C-11F95F3C2F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409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9EE3A-06C2-4E7D-A92A-19AE77D3F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A02AB2-1403-4C53-ACDC-819F12BE1F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93914B-DF50-4B3E-982A-687D2AA9D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7D61D7-8B60-47A0-82F0-6E0DD62A1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B28A-F258-495C-9EE0-A2C2F1ACD506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807457-4295-46F5-8835-9E8DFC161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DA2DFA-DA83-4340-8838-08C9B8AD5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7D34-FF0B-493C-989C-11F95F3C2F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706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E43BDD5-0367-4909-A4E0-5C4BAFC99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ECCF9E-7AD0-40A0-A71D-1BBC12135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A7E59C-8A04-4153-9FDD-F232333DC1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B28A-F258-495C-9EE0-A2C2F1ACD506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C0872B-4F81-47CD-A79F-E57D9DB35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63C86A-65D7-4295-9633-FCC67C959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27D34-FF0B-493C-989C-11F95F3C2F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104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ea.edu.co/wps/wcm/connect/udea/f1ef7296-4b3d-4edd-9277-a07d387cbf04/Circular+2+Requisitos+JI.pdf?MOD=AJPERES&amp;CVID=nEqFCh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a.giraldo8@udea.edu.co" TargetMode="External"/><Relationship Id="rId2" Type="http://schemas.openxmlformats.org/officeDocument/2006/relationships/hyperlink" Target="mailto:semilleros.investigacion@udea.edu.co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apoyoviceinvestigacion@udea.edu.co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7204756" cy="1371706"/>
          </a:xfrm>
        </p:spPr>
        <p:txBody>
          <a:bodyPr anchor="ctr">
            <a:normAutofit/>
          </a:bodyPr>
          <a:lstStyle/>
          <a:p>
            <a:pPr algn="l"/>
            <a:r>
              <a:rPr lang="es-CO" sz="4000" b="1" dirty="0" smtClean="0">
                <a:solidFill>
                  <a:schemeClr val="bg1"/>
                </a:solidFill>
                <a:latin typeface="Roboto Slab" pitchFamily="2" charset="0"/>
              </a:rPr>
              <a:t>VIGENCIA 2021-1</a:t>
            </a:r>
            <a:endParaRPr lang="es-CO" sz="4000" b="1" dirty="0">
              <a:solidFill>
                <a:schemeClr val="bg1"/>
              </a:solidFill>
              <a:latin typeface="Roboto Slab" pitchFamily="2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946" y="2075446"/>
            <a:ext cx="9658106" cy="381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4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7204756" cy="1371706"/>
          </a:xfrm>
        </p:spPr>
        <p:txBody>
          <a:bodyPr anchor="ctr">
            <a:normAutofit/>
          </a:bodyPr>
          <a:lstStyle/>
          <a:p>
            <a:pPr algn="l"/>
            <a:r>
              <a:rPr lang="es-ES" sz="2800" b="1" dirty="0" smtClean="0">
                <a:solidFill>
                  <a:schemeClr val="bg1"/>
                </a:solidFill>
                <a:latin typeface="Roboto Slab" pitchFamily="2" charset="0"/>
              </a:rPr>
              <a:t>REGISTRO DE ESTUDIANTES</a:t>
            </a:r>
            <a:endParaRPr lang="es-CO" sz="2800" b="1" dirty="0">
              <a:solidFill>
                <a:schemeClr val="bg1"/>
              </a:solidFill>
              <a:latin typeface="Roboto Slab" pitchFamily="2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05394" y="1796551"/>
            <a:ext cx="10799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dirty="0"/>
              <a:t>INGRESO DATOS (HOJA DE VIDA) EN </a:t>
            </a:r>
            <a:r>
              <a:rPr lang="es-ES" dirty="0" smtClean="0"/>
              <a:t>CUPO SIIU</a:t>
            </a:r>
          </a:p>
          <a:p>
            <a:pPr algn="just"/>
            <a:endParaRPr lang="es-CO" dirty="0"/>
          </a:p>
        </p:txBody>
      </p:sp>
      <p:pic>
        <p:nvPicPr>
          <p:cNvPr id="7" name="Imagen 6"/>
          <p:cNvPicPr/>
          <p:nvPr/>
        </p:nvPicPr>
        <p:blipFill>
          <a:blip r:embed="rId3"/>
          <a:stretch>
            <a:fillRect/>
          </a:stretch>
        </p:blipFill>
        <p:spPr>
          <a:xfrm>
            <a:off x="893207" y="2119716"/>
            <a:ext cx="10424161" cy="411149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496472" y="3154967"/>
            <a:ext cx="653143" cy="783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/>
          <p:cNvSpPr/>
          <p:nvPr/>
        </p:nvSpPr>
        <p:spPr>
          <a:xfrm>
            <a:off x="4456704" y="3994962"/>
            <a:ext cx="953589" cy="914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4456705" y="3590969"/>
            <a:ext cx="653143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/>
          <p:cNvSpPr/>
          <p:nvPr/>
        </p:nvSpPr>
        <p:spPr>
          <a:xfrm>
            <a:off x="4504416" y="3813371"/>
            <a:ext cx="628430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/>
          <p:cNvSpPr/>
          <p:nvPr/>
        </p:nvSpPr>
        <p:spPr>
          <a:xfrm>
            <a:off x="4440801" y="5267171"/>
            <a:ext cx="22206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/>
          <p:cNvSpPr/>
          <p:nvPr/>
        </p:nvSpPr>
        <p:spPr>
          <a:xfrm>
            <a:off x="4408714" y="5081451"/>
            <a:ext cx="542109" cy="653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/>
          <p:cNvSpPr/>
          <p:nvPr/>
        </p:nvSpPr>
        <p:spPr>
          <a:xfrm>
            <a:off x="4472613" y="5891349"/>
            <a:ext cx="953589" cy="65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/>
          <p:cNvSpPr/>
          <p:nvPr/>
        </p:nvSpPr>
        <p:spPr>
          <a:xfrm>
            <a:off x="4408714" y="5656331"/>
            <a:ext cx="542109" cy="751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/>
          <p:cNvSpPr/>
          <p:nvPr/>
        </p:nvSpPr>
        <p:spPr>
          <a:xfrm>
            <a:off x="4456420" y="6049522"/>
            <a:ext cx="1335381" cy="124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/>
          <p:cNvSpPr/>
          <p:nvPr/>
        </p:nvSpPr>
        <p:spPr>
          <a:xfrm>
            <a:off x="4456420" y="4603673"/>
            <a:ext cx="693195" cy="1083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/>
          <p:cNvSpPr/>
          <p:nvPr/>
        </p:nvSpPr>
        <p:spPr>
          <a:xfrm>
            <a:off x="4456420" y="4834393"/>
            <a:ext cx="2310140" cy="1113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/>
          <p:cNvSpPr/>
          <p:nvPr/>
        </p:nvSpPr>
        <p:spPr>
          <a:xfrm>
            <a:off x="2189747" y="6049522"/>
            <a:ext cx="505327" cy="124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826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7204756" cy="1371706"/>
          </a:xfrm>
        </p:spPr>
        <p:txBody>
          <a:bodyPr anchor="ctr">
            <a:normAutofit/>
          </a:bodyPr>
          <a:lstStyle/>
          <a:p>
            <a:pPr algn="l"/>
            <a:r>
              <a:rPr lang="es-ES" sz="2800" b="1" dirty="0" smtClean="0">
                <a:solidFill>
                  <a:schemeClr val="bg1"/>
                </a:solidFill>
                <a:latin typeface="Roboto Slab" pitchFamily="2" charset="0"/>
              </a:rPr>
              <a:t>REGISTRO DE ESTUDIANTES</a:t>
            </a:r>
            <a:endParaRPr lang="es-CO" sz="2800" b="1" dirty="0">
              <a:solidFill>
                <a:schemeClr val="bg1"/>
              </a:solidFill>
              <a:latin typeface="Roboto Slab" pitchFamily="2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05394" y="1796551"/>
            <a:ext cx="10799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dirty="0"/>
              <a:t>INGRESO </a:t>
            </a:r>
            <a:r>
              <a:rPr lang="es-ES" dirty="0" smtClean="0"/>
              <a:t>DEL JI EN EL PROYECTO DE INVESTIGACIÓN EN EL QUE REALIZARÁ LA PASANTÍA</a:t>
            </a:r>
          </a:p>
          <a:p>
            <a:pPr algn="just"/>
            <a:endParaRPr lang="es-CO" dirty="0"/>
          </a:p>
        </p:txBody>
      </p:sp>
      <p:pic>
        <p:nvPicPr>
          <p:cNvPr id="25" name="Imagen 24"/>
          <p:cNvPicPr/>
          <p:nvPr/>
        </p:nvPicPr>
        <p:blipFill>
          <a:blip r:embed="rId3"/>
          <a:stretch>
            <a:fillRect/>
          </a:stretch>
        </p:blipFill>
        <p:spPr>
          <a:xfrm>
            <a:off x="1045594" y="2210928"/>
            <a:ext cx="9710637" cy="3925177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4171087" y="4150656"/>
            <a:ext cx="516835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Rectángulo 26"/>
          <p:cNvSpPr/>
          <p:nvPr/>
        </p:nvSpPr>
        <p:spPr>
          <a:xfrm>
            <a:off x="4189501" y="4333170"/>
            <a:ext cx="1176793" cy="477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Rectángulo 27"/>
          <p:cNvSpPr/>
          <p:nvPr/>
        </p:nvSpPr>
        <p:spPr>
          <a:xfrm>
            <a:off x="4171087" y="5562125"/>
            <a:ext cx="605450" cy="1264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Rectángulo 28"/>
          <p:cNvSpPr/>
          <p:nvPr/>
        </p:nvSpPr>
        <p:spPr>
          <a:xfrm>
            <a:off x="4189501" y="5019402"/>
            <a:ext cx="874643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Rectángulo 29"/>
          <p:cNvSpPr/>
          <p:nvPr/>
        </p:nvSpPr>
        <p:spPr>
          <a:xfrm>
            <a:off x="4206240" y="5225770"/>
            <a:ext cx="477078" cy="652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Rectángulo 32"/>
          <p:cNvSpPr/>
          <p:nvPr/>
        </p:nvSpPr>
        <p:spPr>
          <a:xfrm>
            <a:off x="4171087" y="5412123"/>
            <a:ext cx="1211946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87" y="5703645"/>
            <a:ext cx="80391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7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7204756" cy="1371706"/>
          </a:xfrm>
        </p:spPr>
        <p:txBody>
          <a:bodyPr anchor="ctr">
            <a:normAutofit/>
          </a:bodyPr>
          <a:lstStyle/>
          <a:p>
            <a:pPr algn="l"/>
            <a:r>
              <a:rPr lang="es-ES" sz="2800" b="1" dirty="0">
                <a:solidFill>
                  <a:schemeClr val="bg1"/>
                </a:solidFill>
                <a:latin typeface="Roboto Slab" pitchFamily="2" charset="0"/>
              </a:rPr>
              <a:t>REGISTRO DE ESTUDIANTES</a:t>
            </a:r>
            <a:endParaRPr lang="es-CO" sz="2800" b="1" dirty="0">
              <a:solidFill>
                <a:schemeClr val="bg1"/>
              </a:solidFill>
              <a:latin typeface="Roboto Slab" pitchFamily="2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05394" y="1796551"/>
            <a:ext cx="1079978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3600" dirty="0" smtClean="0"/>
              <a:t>GENERACIÓN CONVENIOS (Vicerrectoría Investigación)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ES" dirty="0"/>
          </a:p>
          <a:p>
            <a:pPr algn="just"/>
            <a:endParaRPr lang="es-ES" dirty="0" smtClean="0"/>
          </a:p>
          <a:p>
            <a:pPr algn="just"/>
            <a:r>
              <a:rPr lang="es-ES" sz="2800" dirty="0" smtClean="0"/>
              <a:t>Solicitar los CDPS a presupuesto </a:t>
            </a:r>
          </a:p>
          <a:p>
            <a:pPr algn="just"/>
            <a:r>
              <a:rPr lang="es-ES" sz="2800" dirty="0" smtClean="0"/>
              <a:t>Generar </a:t>
            </a:r>
            <a:r>
              <a:rPr lang="es-ES" sz="2800" dirty="0"/>
              <a:t>los </a:t>
            </a:r>
            <a:r>
              <a:rPr lang="es-ES" sz="2800" dirty="0" smtClean="0"/>
              <a:t>convenios</a:t>
            </a:r>
          </a:p>
          <a:p>
            <a:pPr algn="just"/>
            <a:r>
              <a:rPr lang="es-ES" sz="2800" dirty="0" smtClean="0"/>
              <a:t>Enviar para firmas</a:t>
            </a:r>
          </a:p>
          <a:p>
            <a:pPr algn="just"/>
            <a:r>
              <a:rPr lang="es-ES" sz="2800" dirty="0" smtClean="0"/>
              <a:t>Subir con firma de Vicerrectora de Investigación al SIIU</a:t>
            </a:r>
          </a:p>
          <a:p>
            <a:pPr algn="just"/>
            <a:r>
              <a:rPr lang="es-ES" sz="2800" dirty="0" smtClean="0"/>
              <a:t>Registrar los jóvenes investigadores en el SIPE</a:t>
            </a:r>
            <a:endParaRPr lang="es-ES" sz="2800" dirty="0"/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3021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7204756" cy="1371706"/>
          </a:xfrm>
        </p:spPr>
        <p:txBody>
          <a:bodyPr anchor="ctr">
            <a:normAutofit/>
          </a:bodyPr>
          <a:lstStyle/>
          <a:p>
            <a:pPr algn="l"/>
            <a:r>
              <a:rPr lang="es-CO" sz="2800" b="1" dirty="0" smtClean="0">
                <a:solidFill>
                  <a:schemeClr val="bg1"/>
                </a:solidFill>
                <a:latin typeface="Roboto Slab" pitchFamily="2" charset="0"/>
              </a:rPr>
              <a:t>REPORTE DE PAGOS (NÓMINA)</a:t>
            </a:r>
            <a:endParaRPr lang="es-CO" sz="2800" b="1" dirty="0">
              <a:solidFill>
                <a:schemeClr val="bg1"/>
              </a:solidFill>
              <a:latin typeface="Roboto Slab" pitchFamily="2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026" name="image4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10" y="2158416"/>
            <a:ext cx="4410827" cy="335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5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095" y="2282191"/>
            <a:ext cx="55626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34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7204756" cy="1371706"/>
          </a:xfrm>
        </p:spPr>
        <p:txBody>
          <a:bodyPr anchor="ctr">
            <a:normAutofit/>
          </a:bodyPr>
          <a:lstStyle/>
          <a:p>
            <a:pPr algn="l"/>
            <a:r>
              <a:rPr lang="es-CO" sz="2800" b="1" dirty="0" smtClean="0">
                <a:solidFill>
                  <a:schemeClr val="bg1"/>
                </a:solidFill>
                <a:latin typeface="Roboto Slab" pitchFamily="2" charset="0"/>
              </a:rPr>
              <a:t>REPORTE DE PAGOS (NÓMINA)</a:t>
            </a:r>
            <a:endParaRPr lang="es-CO" sz="2800" b="1" dirty="0">
              <a:solidFill>
                <a:schemeClr val="bg1"/>
              </a:solidFill>
              <a:latin typeface="Roboto Slab" pitchFamily="2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73" y="1785437"/>
            <a:ext cx="11593680" cy="463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5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7204756" cy="1371706"/>
          </a:xfrm>
        </p:spPr>
        <p:txBody>
          <a:bodyPr anchor="ctr">
            <a:normAutofit/>
          </a:bodyPr>
          <a:lstStyle/>
          <a:p>
            <a:pPr algn="l"/>
            <a:r>
              <a:rPr lang="es-CO" sz="2800" b="1" dirty="0" smtClean="0">
                <a:solidFill>
                  <a:schemeClr val="bg1"/>
                </a:solidFill>
                <a:latin typeface="Roboto Slab" pitchFamily="2" charset="0"/>
              </a:rPr>
              <a:t>REPORTE DE PAGOS (NÓMINA)</a:t>
            </a:r>
            <a:endParaRPr lang="es-CO" sz="2800" b="1" dirty="0">
              <a:solidFill>
                <a:schemeClr val="bg1"/>
              </a:solidFill>
              <a:latin typeface="Roboto Slab" pitchFamily="2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9232" y="20934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78807" y="2916704"/>
            <a:ext cx="1032259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Valor Convenio 5.451.156 / 12 = </a:t>
            </a:r>
            <a:r>
              <a:rPr kumimoji="0" lang="es-CO" altLang="es-CO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454263 </a:t>
            </a:r>
            <a:r>
              <a:rPr kumimoji="0" lang="es-CO" altLang="es-CO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TOTAL A REPORTAR POR MES</a:t>
            </a:r>
            <a:endParaRPr kumimoji="0" lang="es-CO" altLang="es-C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</a:t>
            </a:r>
            <a:r>
              <a:rPr kumimoji="0" lang="es-CO" altLang="es-CO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poner signos, ni puntos; ESTOS VALORES SON SOLO UN EJEMPLO, TENGA PRESENTE LOS VALORES QUE SE LE INDICAN EN EL CONVENIO</a:t>
            </a:r>
            <a:r>
              <a:rPr kumimoji="0" lang="es-CO" altLang="es-CO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kumimoji="0" lang="es-CO" altLang="es-C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Recuerde que si el convenio de pasantía tiene como fecha de inicio un quince (15), debe reportarle medio mes.(</a:t>
            </a:r>
            <a:r>
              <a:rPr kumimoji="0" lang="es-CO" altLang="es-CO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272631</a:t>
            </a:r>
            <a:r>
              <a:rPr kumimoji="0" lang="es-CO" altLang="es-CO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kumimoji="0" lang="es-CO" altLang="es-C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76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7204756" cy="1371706"/>
          </a:xfrm>
        </p:spPr>
        <p:txBody>
          <a:bodyPr anchor="ctr">
            <a:normAutofit/>
          </a:bodyPr>
          <a:lstStyle/>
          <a:p>
            <a:pPr algn="l"/>
            <a:r>
              <a:rPr lang="es-CO" sz="2800" b="1" dirty="0" smtClean="0">
                <a:solidFill>
                  <a:schemeClr val="bg1"/>
                </a:solidFill>
                <a:latin typeface="Roboto Slab" pitchFamily="2" charset="0"/>
              </a:rPr>
              <a:t>REPORTE DE PAGOS (NÓMINA)</a:t>
            </a:r>
            <a:endParaRPr lang="es-CO" sz="2800" b="1" dirty="0">
              <a:solidFill>
                <a:schemeClr val="bg1"/>
              </a:solidFill>
              <a:latin typeface="Roboto Slab" pitchFamily="2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9232" y="20934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532" y="2225842"/>
            <a:ext cx="8176710" cy="272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89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3BA7AC0-F356-4CC0-8D0C-053161F0A7F3}"/>
              </a:ext>
            </a:extLst>
          </p:cNvPr>
          <p:cNvSpPr/>
          <p:nvPr/>
        </p:nvSpPr>
        <p:spPr>
          <a:xfrm>
            <a:off x="0" y="2362201"/>
            <a:ext cx="12180888" cy="2133598"/>
          </a:xfrm>
          <a:prstGeom prst="rect">
            <a:avLst/>
          </a:prstGeom>
          <a:solidFill>
            <a:srgbClr val="33B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4FB2239-79C4-4242-94AC-E5CFA35EF966}"/>
              </a:ext>
            </a:extLst>
          </p:cNvPr>
          <p:cNvSpPr txBox="1">
            <a:spLocks/>
          </p:cNvSpPr>
          <p:nvPr/>
        </p:nvSpPr>
        <p:spPr>
          <a:xfrm>
            <a:off x="1487736" y="2590801"/>
            <a:ext cx="5875089" cy="1533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Jóvenes Investigadores</a:t>
            </a:r>
          </a:p>
          <a:p>
            <a:r>
              <a:rPr lang="es-ES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Compromisos</a:t>
            </a:r>
          </a:p>
          <a:p>
            <a:r>
              <a:rPr lang="es-ES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y cómo homologarlos</a:t>
            </a:r>
            <a:endParaRPr lang="es-CO" sz="45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A48D6D0-A8D2-454A-93BF-B95B73CE3430}"/>
              </a:ext>
            </a:extLst>
          </p:cNvPr>
          <p:cNvCxnSpPr>
            <a:cxnSpLocks/>
          </p:cNvCxnSpPr>
          <p:nvPr/>
        </p:nvCxnSpPr>
        <p:spPr>
          <a:xfrm>
            <a:off x="1600200" y="3991192"/>
            <a:ext cx="34480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719" y="2962058"/>
            <a:ext cx="2973684" cy="93388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862371D7-7F13-4913-BBB2-31B4DECBBFB1}"/>
              </a:ext>
            </a:extLst>
          </p:cNvPr>
          <p:cNvSpPr txBox="1">
            <a:spLocks/>
          </p:cNvSpPr>
          <p:nvPr/>
        </p:nvSpPr>
        <p:spPr>
          <a:xfrm>
            <a:off x="2658418" y="5391584"/>
            <a:ext cx="6342707" cy="1533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Vicerrectoría de </a:t>
            </a:r>
            <a:r>
              <a:rPr lang="en-US" sz="32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Investigación</a:t>
            </a:r>
            <a:r>
              <a:rPr lang="en-US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endParaRPr lang="es-CO" sz="45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74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7204756" cy="1371706"/>
          </a:xfrm>
        </p:spPr>
        <p:txBody>
          <a:bodyPr anchor="ctr">
            <a:normAutofit/>
          </a:bodyPr>
          <a:lstStyle/>
          <a:p>
            <a:pPr algn="l"/>
            <a:r>
              <a:rPr lang="es-ES" sz="2800" b="1" dirty="0" smtClean="0">
                <a:solidFill>
                  <a:schemeClr val="bg1"/>
                </a:solidFill>
                <a:latin typeface="Roboto Slab" pitchFamily="2" charset="0"/>
              </a:rPr>
              <a:t>COMPROMISOS</a:t>
            </a:r>
            <a:endParaRPr lang="es-CO" sz="2800" b="1" dirty="0">
              <a:solidFill>
                <a:schemeClr val="bg1"/>
              </a:solidFill>
              <a:latin typeface="Roboto Slab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103" y="1382174"/>
            <a:ext cx="10848897" cy="5230890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0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368060"/>
            <a:ext cx="2851484" cy="180474"/>
          </a:xfrm>
          <a:prstGeom prst="rect">
            <a:avLst/>
          </a:prstGeom>
          <a:solidFill>
            <a:srgbClr val="33B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C000"/>
              </a:solidFill>
            </a:endParaRPr>
          </a:p>
        </p:txBody>
      </p:sp>
      <p:pic>
        <p:nvPicPr>
          <p:cNvPr id="6" name="Imagen 16">
            <a:extLst>
              <a:ext uri="{FF2B5EF4-FFF2-40B4-BE49-F238E27FC236}">
                <a16:creationId xmlns:a16="http://schemas.microsoft.com/office/drawing/2014/main" id="{E33C900D-B65A-7B43-9BC0-09782216DD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441" y="275750"/>
            <a:ext cx="1579814" cy="49613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D4F37B1-C6E6-4CAB-ACCF-5C487972D9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33"/>
          <a:stretch/>
        </p:blipFill>
        <p:spPr>
          <a:xfrm>
            <a:off x="287849" y="2667001"/>
            <a:ext cx="5028121" cy="908864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76C564D7-FF8A-4950-9B79-FD9477B2C1B2}"/>
              </a:ext>
            </a:extLst>
          </p:cNvPr>
          <p:cNvGrpSpPr/>
          <p:nvPr/>
        </p:nvGrpSpPr>
        <p:grpSpPr>
          <a:xfrm>
            <a:off x="5391338" y="40112"/>
            <a:ext cx="5374920" cy="6652548"/>
            <a:chOff x="5391338" y="40112"/>
            <a:chExt cx="5374920" cy="6652548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7545B27-44C9-4BFA-8B82-78B13531D0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994"/>
            <a:stretch/>
          </p:blipFill>
          <p:spPr>
            <a:xfrm rot="10800000">
              <a:off x="5391338" y="40112"/>
              <a:ext cx="5374920" cy="1234836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8A2D08A-4150-4888-8BEC-4B6AE3CF23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02"/>
            <a:stretch/>
          </p:blipFill>
          <p:spPr>
            <a:xfrm>
              <a:off x="5391338" y="1007528"/>
              <a:ext cx="5374920" cy="5685132"/>
            </a:xfrm>
            <a:prstGeom prst="rect">
              <a:avLst/>
            </a:prstGeom>
          </p:spPr>
        </p:pic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5E6008AD-D5A0-4669-B8C7-8E4C42A65F11}"/>
                </a:ext>
              </a:extLst>
            </p:cNvPr>
            <p:cNvSpPr/>
            <p:nvPr/>
          </p:nvSpPr>
          <p:spPr>
            <a:xfrm>
              <a:off x="9550991" y="783850"/>
              <a:ext cx="1054100" cy="317500"/>
            </a:xfrm>
            <a:prstGeom prst="ellipse">
              <a:avLst/>
            </a:prstGeom>
            <a:solidFill>
              <a:srgbClr val="55D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48A5707-6E66-43B0-BC37-806BEED2B904}"/>
              </a:ext>
            </a:extLst>
          </p:cNvPr>
          <p:cNvSpPr txBox="1"/>
          <p:nvPr/>
        </p:nvSpPr>
        <p:spPr>
          <a:xfrm>
            <a:off x="287849" y="1621600"/>
            <a:ext cx="905256" cy="908864"/>
          </a:xfrm>
          <a:prstGeom prst="ellipse">
            <a:avLst/>
          </a:prstGeom>
          <a:solidFill>
            <a:srgbClr val="7ED99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rgbClr val="4E60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1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590903" y="3056709"/>
            <a:ext cx="3960088" cy="1711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73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4FD622-49BC-40A4-9A6C-5A8DD151B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077" y="1796551"/>
            <a:ext cx="10565845" cy="3985271"/>
          </a:xfrm>
        </p:spPr>
        <p:txBody>
          <a:bodyPr>
            <a:normAutofit/>
          </a:bodyPr>
          <a:lstStyle/>
          <a:p>
            <a:pPr algn="just"/>
            <a:endParaRPr lang="es-CO" sz="22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dirty="0"/>
          </a:p>
        </p:txBody>
      </p:sp>
      <p:sp>
        <p:nvSpPr>
          <p:cNvPr id="2" name="Rectángulo 1"/>
          <p:cNvSpPr/>
          <p:nvPr/>
        </p:nvSpPr>
        <p:spPr>
          <a:xfrm>
            <a:off x="3925191" y="4981526"/>
            <a:ext cx="4912452" cy="7942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NOVEDADES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959602" y="3798159"/>
            <a:ext cx="4269415" cy="9975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REPORTE DE PAGOS (NÓMINA)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475060" y="3798159"/>
            <a:ext cx="4106855" cy="10130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COMPROMISOS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925191" y="2708906"/>
            <a:ext cx="4912452" cy="7942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REGISTRO DE ESTUDIANTES</a:t>
            </a:r>
            <a:endParaRPr lang="es-CO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34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368060"/>
            <a:ext cx="2851484" cy="180474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C000"/>
              </a:solidFill>
            </a:endParaRPr>
          </a:p>
        </p:txBody>
      </p:sp>
      <p:pic>
        <p:nvPicPr>
          <p:cNvPr id="6" name="Imagen 16">
            <a:extLst>
              <a:ext uri="{FF2B5EF4-FFF2-40B4-BE49-F238E27FC236}">
                <a16:creationId xmlns:a16="http://schemas.microsoft.com/office/drawing/2014/main" id="{5172B923-78D9-AE44-9521-F2C0CE2F3E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061" y="240966"/>
            <a:ext cx="1579814" cy="49613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3A46888-D830-4454-BF3E-2D65DECE64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36"/>
          <a:stretch/>
        </p:blipFill>
        <p:spPr>
          <a:xfrm>
            <a:off x="790846" y="3290828"/>
            <a:ext cx="5099592" cy="1017741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008D0BF5-D90F-49B9-B12D-81507518C9A1}"/>
              </a:ext>
            </a:extLst>
          </p:cNvPr>
          <p:cNvGrpSpPr/>
          <p:nvPr/>
        </p:nvGrpSpPr>
        <p:grpSpPr>
          <a:xfrm>
            <a:off x="5572144" y="408328"/>
            <a:ext cx="5448252" cy="6434709"/>
            <a:chOff x="5511163" y="-111094"/>
            <a:chExt cx="5760722" cy="6803754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1F1F40B1-FDC3-42A2-BAE5-61F5A901C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814"/>
            <a:stretch/>
          </p:blipFill>
          <p:spPr>
            <a:xfrm rot="10800000">
              <a:off x="5511163" y="-111094"/>
              <a:ext cx="5760721" cy="1727255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8F82678-03E3-4B20-8338-B9B9734834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28"/>
            <a:stretch/>
          </p:blipFill>
          <p:spPr>
            <a:xfrm>
              <a:off x="5511164" y="1057275"/>
              <a:ext cx="5760721" cy="5635385"/>
            </a:xfrm>
            <a:prstGeom prst="rect">
              <a:avLst/>
            </a:prstGeom>
          </p:spPr>
        </p:pic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9AED88F7-277D-48DD-B5AE-6E6124CE9C06}"/>
                </a:ext>
              </a:extLst>
            </p:cNvPr>
            <p:cNvSpPr/>
            <p:nvPr/>
          </p:nvSpPr>
          <p:spPr>
            <a:xfrm>
              <a:off x="10052345" y="930416"/>
              <a:ext cx="1054100" cy="317500"/>
            </a:xfrm>
            <a:prstGeom prst="ellipse">
              <a:avLst/>
            </a:prstGeom>
            <a:solidFill>
              <a:srgbClr val="7ED9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36F12B0-2AC0-4AFC-91BE-1AE02DBF6FBB}"/>
              </a:ext>
            </a:extLst>
          </p:cNvPr>
          <p:cNvSpPr txBox="1"/>
          <p:nvPr/>
        </p:nvSpPr>
        <p:spPr>
          <a:xfrm>
            <a:off x="865009" y="2041895"/>
            <a:ext cx="905256" cy="905256"/>
          </a:xfrm>
          <a:prstGeom prst="ellipse">
            <a:avLst/>
          </a:prstGeom>
          <a:solidFill>
            <a:srgbClr val="55D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rgbClr val="4B54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8686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368060"/>
            <a:ext cx="2851484" cy="180474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C000"/>
              </a:solidFill>
            </a:endParaRPr>
          </a:p>
        </p:txBody>
      </p:sp>
      <p:pic>
        <p:nvPicPr>
          <p:cNvPr id="6" name="Imagen 16">
            <a:extLst>
              <a:ext uri="{FF2B5EF4-FFF2-40B4-BE49-F238E27FC236}">
                <a16:creationId xmlns:a16="http://schemas.microsoft.com/office/drawing/2014/main" id="{5172B923-78D9-AE44-9521-F2C0CE2F3E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061" y="240966"/>
            <a:ext cx="1579814" cy="4961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166" y="1711289"/>
            <a:ext cx="2552700" cy="45529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3509"/>
            <a:ext cx="9162550" cy="160778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1136" y="1711289"/>
            <a:ext cx="2209800" cy="41433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7821" y="5265021"/>
            <a:ext cx="616418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6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368060"/>
            <a:ext cx="2851484" cy="180474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C000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228A897-52BE-4F9D-A4A6-B5A4536EEE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5"/>
          <a:stretch/>
        </p:blipFill>
        <p:spPr>
          <a:xfrm>
            <a:off x="549442" y="2356354"/>
            <a:ext cx="5424976" cy="1072645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BF709EDE-7AF5-4A33-B36D-662368841BF6}"/>
              </a:ext>
            </a:extLst>
          </p:cNvPr>
          <p:cNvGrpSpPr/>
          <p:nvPr/>
        </p:nvGrpSpPr>
        <p:grpSpPr>
          <a:xfrm>
            <a:off x="6772940" y="179099"/>
            <a:ext cx="4869618" cy="6499800"/>
            <a:chOff x="6425059" y="-160328"/>
            <a:chExt cx="5217499" cy="6964140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4C5DD8C4-33F0-45A2-A681-1836F6BF7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973"/>
            <a:stretch/>
          </p:blipFill>
          <p:spPr>
            <a:xfrm rot="10800000">
              <a:off x="6425059" y="-160328"/>
              <a:ext cx="5217499" cy="907919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0D1FB0F-5506-4C60-B70E-8A44F91DD3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752"/>
            <a:stretch/>
          </p:blipFill>
          <p:spPr>
            <a:xfrm>
              <a:off x="6425059" y="368060"/>
              <a:ext cx="5217499" cy="6435752"/>
            </a:xfrm>
            <a:prstGeom prst="rect">
              <a:avLst/>
            </a:prstGeom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89267961-EE6C-4D2C-8904-D3761671EC92}"/>
                </a:ext>
              </a:extLst>
            </p:cNvPr>
            <p:cNvSpPr/>
            <p:nvPr/>
          </p:nvSpPr>
          <p:spPr>
            <a:xfrm>
              <a:off x="7336465" y="265814"/>
              <a:ext cx="4051005" cy="282720"/>
            </a:xfrm>
            <a:prstGeom prst="rect">
              <a:avLst/>
            </a:prstGeom>
            <a:solidFill>
              <a:srgbClr val="7ED9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3F20A58-33C4-425E-AD02-878A8A39C9C3}"/>
              </a:ext>
            </a:extLst>
          </p:cNvPr>
          <p:cNvSpPr txBox="1"/>
          <p:nvPr/>
        </p:nvSpPr>
        <p:spPr>
          <a:xfrm>
            <a:off x="769316" y="1286983"/>
            <a:ext cx="905256" cy="905256"/>
          </a:xfrm>
          <a:prstGeom prst="ellipse">
            <a:avLst/>
          </a:prstGeom>
          <a:solidFill>
            <a:srgbClr val="55D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rgbClr val="4B54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3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72980" y="3898232"/>
            <a:ext cx="61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A PARTIR DEL 2020-2 (CONVENIOS INICIADOS EN EL 2021) SE CUMPLE CON DIFUSIÓN O CON APROPIACIÓN</a:t>
            </a:r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val="102972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368060"/>
            <a:ext cx="2851484" cy="180474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C000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31A9F0E-3A38-4E7C-B721-A9BCADBBE8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22"/>
          <a:stretch/>
        </p:blipFill>
        <p:spPr>
          <a:xfrm>
            <a:off x="193752" y="2482610"/>
            <a:ext cx="3668122" cy="824116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87B69B6E-F7BE-412A-A7B3-6FE8E479B36F}"/>
              </a:ext>
            </a:extLst>
          </p:cNvPr>
          <p:cNvGrpSpPr/>
          <p:nvPr/>
        </p:nvGrpSpPr>
        <p:grpSpPr>
          <a:xfrm>
            <a:off x="8377992" y="3545956"/>
            <a:ext cx="3721445" cy="3095628"/>
            <a:chOff x="8186606" y="3428998"/>
            <a:chExt cx="3721445" cy="3095628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6DE64540-D187-43F4-AA3D-EE4BCD3FB0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242"/>
            <a:stretch/>
          </p:blipFill>
          <p:spPr>
            <a:xfrm rot="10800000">
              <a:off x="8186606" y="3428998"/>
              <a:ext cx="3719178" cy="920751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50231DEF-1620-4569-83CC-CAD778F4A2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333"/>
            <a:stretch/>
          </p:blipFill>
          <p:spPr>
            <a:xfrm>
              <a:off x="8186608" y="3876676"/>
              <a:ext cx="3721443" cy="2647950"/>
            </a:xfrm>
            <a:prstGeom prst="rect">
              <a:avLst/>
            </a:prstGeom>
          </p:spPr>
        </p:pic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192C988E-6F29-45A3-B60B-BAE048F86AEC}"/>
                </a:ext>
              </a:extLst>
            </p:cNvPr>
            <p:cNvSpPr/>
            <p:nvPr/>
          </p:nvSpPr>
          <p:spPr>
            <a:xfrm>
              <a:off x="10795000" y="3657600"/>
              <a:ext cx="1054100" cy="317500"/>
            </a:xfrm>
            <a:prstGeom prst="ellipse">
              <a:avLst/>
            </a:prstGeom>
            <a:solidFill>
              <a:srgbClr val="55D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9F16964-E601-44A3-9420-23941170A980}"/>
              </a:ext>
            </a:extLst>
          </p:cNvPr>
          <p:cNvSpPr txBox="1"/>
          <p:nvPr/>
        </p:nvSpPr>
        <p:spPr>
          <a:xfrm>
            <a:off x="520486" y="1370667"/>
            <a:ext cx="905256" cy="908864"/>
          </a:xfrm>
          <a:prstGeom prst="ellipse">
            <a:avLst/>
          </a:prstGeom>
          <a:solidFill>
            <a:srgbClr val="7ED99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rgbClr val="4E60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4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F65F083E-CB24-49FC-8A83-C2D0E08923B4}"/>
              </a:ext>
            </a:extLst>
          </p:cNvPr>
          <p:cNvGrpSpPr/>
          <p:nvPr/>
        </p:nvGrpSpPr>
        <p:grpSpPr>
          <a:xfrm>
            <a:off x="3983262" y="196348"/>
            <a:ext cx="4232933" cy="5491679"/>
            <a:chOff x="3983262" y="196348"/>
            <a:chExt cx="4232933" cy="5491679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3E20DC07-E185-4EB4-B411-4ECA78E169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242"/>
            <a:stretch/>
          </p:blipFill>
          <p:spPr>
            <a:xfrm rot="10800000">
              <a:off x="3983262" y="196348"/>
              <a:ext cx="4231800" cy="1047660"/>
            </a:xfrm>
            <a:prstGeom prst="rect">
              <a:avLst/>
            </a:prstGeom>
          </p:spPr>
        </p:pic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547ED7D6-6062-4CE7-BB4B-DFCEBEF9AB22}"/>
                </a:ext>
              </a:extLst>
            </p:cNvPr>
            <p:cNvGrpSpPr/>
            <p:nvPr/>
          </p:nvGrpSpPr>
          <p:grpSpPr>
            <a:xfrm>
              <a:off x="3990722" y="925425"/>
              <a:ext cx="4225473" cy="4762602"/>
              <a:chOff x="3727784" y="320436"/>
              <a:chExt cx="4225473" cy="4762602"/>
            </a:xfrm>
          </p:grpSpPr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id="{25B9C0BC-E986-46A0-8B41-747AC80132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333"/>
              <a:stretch/>
            </p:blipFill>
            <p:spPr>
              <a:xfrm>
                <a:off x="3727785" y="2076452"/>
                <a:ext cx="4225472" cy="3006586"/>
              </a:xfrm>
              <a:prstGeom prst="rect">
                <a:avLst/>
              </a:prstGeom>
            </p:spPr>
          </p:pic>
          <p:pic>
            <p:nvPicPr>
              <p:cNvPr id="7" name="Imagen 6">
                <a:extLst>
                  <a:ext uri="{FF2B5EF4-FFF2-40B4-BE49-F238E27FC236}">
                    <a16:creationId xmlns:a16="http://schemas.microsoft.com/office/drawing/2014/main" id="{705858DA-5A50-4F2C-9383-1554EB9CA7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195" b="35342"/>
              <a:stretch/>
            </p:blipFill>
            <p:spPr>
              <a:xfrm>
                <a:off x="3727784" y="320436"/>
                <a:ext cx="4225472" cy="4219814"/>
              </a:xfrm>
              <a:prstGeom prst="rect">
                <a:avLst/>
              </a:prstGeom>
            </p:spPr>
          </p:pic>
          <p:sp>
            <p:nvSpPr>
              <p:cNvPr id="5" name="Elipse 4">
                <a:extLst>
                  <a:ext uri="{FF2B5EF4-FFF2-40B4-BE49-F238E27FC236}">
                    <a16:creationId xmlns:a16="http://schemas.microsoft.com/office/drawing/2014/main" id="{CD3A9081-42CC-4529-AB1C-B3DC79367E4D}"/>
                  </a:ext>
                </a:extLst>
              </p:cNvPr>
              <p:cNvSpPr/>
              <p:nvPr/>
            </p:nvSpPr>
            <p:spPr>
              <a:xfrm>
                <a:off x="3892550" y="4451350"/>
                <a:ext cx="1054100" cy="317500"/>
              </a:xfrm>
              <a:prstGeom prst="ellipse">
                <a:avLst/>
              </a:prstGeom>
              <a:solidFill>
                <a:srgbClr val="55D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</p:grp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B2F17BCF-5FE2-4C83-AB4B-0084FD210BFB}"/>
                </a:ext>
              </a:extLst>
            </p:cNvPr>
            <p:cNvSpPr/>
            <p:nvPr/>
          </p:nvSpPr>
          <p:spPr>
            <a:xfrm>
              <a:off x="4231759" y="548534"/>
              <a:ext cx="3838354" cy="376891"/>
            </a:xfrm>
            <a:prstGeom prst="rect">
              <a:avLst/>
            </a:prstGeom>
            <a:solidFill>
              <a:srgbClr val="55D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26" name="Imagen 16">
            <a:extLst>
              <a:ext uri="{FF2B5EF4-FFF2-40B4-BE49-F238E27FC236}">
                <a16:creationId xmlns:a16="http://schemas.microsoft.com/office/drawing/2014/main" id="{39B8E282-C59A-44FC-BAE7-78429AD6FA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061" y="240966"/>
            <a:ext cx="1579814" cy="496139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66173" y="5778064"/>
            <a:ext cx="5570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A PARTIR DEL 2020-2 (CONVENIOS INICIADOS EN EL 2021) SE CUMPLE CON DIFUSIÓN O CON APROPIACIÓN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08837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368060"/>
            <a:ext cx="2851484" cy="180474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C000"/>
              </a:solidFill>
            </a:endParaRPr>
          </a:p>
        </p:txBody>
      </p:sp>
      <p:pic>
        <p:nvPicPr>
          <p:cNvPr id="26" name="Imagen 16">
            <a:extLst>
              <a:ext uri="{FF2B5EF4-FFF2-40B4-BE49-F238E27FC236}">
                <a16:creationId xmlns:a16="http://schemas.microsoft.com/office/drawing/2014/main" id="{39B8E282-C59A-44FC-BAE7-78429AD6FA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061" y="240966"/>
            <a:ext cx="1579814" cy="49613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961147" y="866274"/>
            <a:ext cx="782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ACTA FINAL DE ENTREGA DE COMPROMISOS</a:t>
            </a:r>
            <a:endParaRPr lang="es-CO"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042" y="1777228"/>
            <a:ext cx="10651958" cy="486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6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7204756" cy="1371706"/>
          </a:xfrm>
        </p:spPr>
        <p:txBody>
          <a:bodyPr anchor="ctr">
            <a:normAutofit/>
          </a:bodyPr>
          <a:lstStyle/>
          <a:p>
            <a:pPr algn="l"/>
            <a:r>
              <a:rPr lang="es-CO" sz="2800" b="1" dirty="0" smtClean="0">
                <a:solidFill>
                  <a:schemeClr val="bg1"/>
                </a:solidFill>
                <a:latin typeface="Roboto Slab" pitchFamily="2" charset="0"/>
              </a:rPr>
              <a:t>NOVEDADES</a:t>
            </a:r>
            <a:endParaRPr lang="es-CO" sz="2800" b="1" dirty="0">
              <a:solidFill>
                <a:schemeClr val="bg1"/>
              </a:solidFill>
              <a:latin typeface="Roboto Slab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4FD622-49BC-40A4-9A6C-5A8DD151B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1924" y="2301092"/>
            <a:ext cx="11513127" cy="4921135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endParaRPr lang="es-ES_tradnl" b="1" dirty="0" smtClean="0"/>
          </a:p>
          <a:p>
            <a:pPr marL="342900" indent="-342900" algn="l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b="1" dirty="0" smtClean="0"/>
              <a:t>RENUNCIAS </a:t>
            </a:r>
          </a:p>
          <a:p>
            <a:pPr marL="342900" indent="-342900" algn="l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b="1" dirty="0" smtClean="0"/>
              <a:t>CANCELACIONES</a:t>
            </a:r>
          </a:p>
          <a:p>
            <a:pPr marL="342900" indent="-342900" algn="l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b="1" dirty="0" smtClean="0"/>
              <a:t>PRÓRROGAS</a:t>
            </a:r>
          </a:p>
          <a:p>
            <a:pPr marL="342900" indent="-342900" algn="l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b="1" dirty="0" smtClean="0"/>
              <a:t>CAMBIO DE TUTOR</a:t>
            </a:r>
          </a:p>
          <a:p>
            <a:pPr marL="342900" indent="-342900" algn="l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b="1" dirty="0" smtClean="0"/>
              <a:t>CAMBIO DE PROYECTO DE INVESTIGACIÓN</a:t>
            </a:r>
          </a:p>
          <a:p>
            <a:pPr algn="just">
              <a:spcAft>
                <a:spcPts val="0"/>
              </a:spcAft>
            </a:pPr>
            <a:endParaRPr lang="es-ES" b="1" dirty="0" smtClean="0"/>
          </a:p>
          <a:p>
            <a:pPr algn="just">
              <a:spcAft>
                <a:spcPts val="0"/>
              </a:spcAft>
            </a:pPr>
            <a:endParaRPr lang="es-ES" b="1" dirty="0"/>
          </a:p>
          <a:p>
            <a:pPr algn="just">
              <a:spcAft>
                <a:spcPts val="0"/>
              </a:spcAft>
            </a:pPr>
            <a:endParaRPr lang="es-ES" dirty="0" smtClean="0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4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7204756" cy="1371706"/>
          </a:xfrm>
        </p:spPr>
        <p:txBody>
          <a:bodyPr anchor="ctr">
            <a:normAutofit/>
          </a:bodyPr>
          <a:lstStyle/>
          <a:p>
            <a:pPr algn="l"/>
            <a:r>
              <a:rPr lang="es-CO" sz="2800" b="1" dirty="0">
                <a:solidFill>
                  <a:schemeClr val="bg1"/>
                </a:solidFill>
                <a:latin typeface="Roboto Slab" pitchFamily="2" charset="0"/>
              </a:rPr>
              <a:t> ORIENTACIONES GENERALES: </a:t>
            </a:r>
            <a:br>
              <a:rPr lang="es-CO" sz="2800" b="1" dirty="0">
                <a:solidFill>
                  <a:schemeClr val="bg1"/>
                </a:solidFill>
                <a:latin typeface="Roboto Slab" pitchFamily="2" charset="0"/>
              </a:rPr>
            </a:br>
            <a:r>
              <a:rPr lang="es-CO" sz="2800" b="1" dirty="0">
                <a:solidFill>
                  <a:schemeClr val="bg1"/>
                </a:solidFill>
                <a:latin typeface="Roboto Slab" pitchFamily="2" charset="0"/>
              </a:rPr>
              <a:t> 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4FD622-49BC-40A4-9A6C-5A8DD151B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310" y="2013941"/>
            <a:ext cx="10867872" cy="419566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Si un estudiante renuncia o su tutor le cancela el convenio por incumplimientos, el </a:t>
            </a:r>
            <a:r>
              <a:rPr lang="es-ES" dirty="0"/>
              <a:t>grupo podrá nombrar un reemplazo que cumpla los requisitos de la convocatoria, siempre y cuando el tiempo que le quede al convenio para el reemplazo sea </a:t>
            </a:r>
            <a:r>
              <a:rPr lang="es-ES" b="1" dirty="0"/>
              <a:t>mayor a tres </a:t>
            </a:r>
            <a:r>
              <a:rPr lang="es-ES" b="1" dirty="0" smtClean="0"/>
              <a:t>meses (en tiempo y recursos)</a:t>
            </a:r>
            <a:r>
              <a:rPr lang="es-ES" dirty="0" smtClean="0"/>
              <a:t>, </a:t>
            </a:r>
            <a:r>
              <a:rPr lang="es-ES" dirty="0"/>
              <a:t>con el fin de cubrir el tiempo restante. </a:t>
            </a:r>
            <a:endParaRPr lang="es-ES" dirty="0" smtClean="0"/>
          </a:p>
          <a:p>
            <a:pPr lvl="0" algn="just"/>
            <a:endParaRPr lang="es-ES" dirty="0" smtClean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El </a:t>
            </a:r>
            <a:r>
              <a:rPr lang="es-ES" dirty="0"/>
              <a:t>plazo máximo para </a:t>
            </a:r>
            <a:r>
              <a:rPr lang="es-ES" dirty="0" smtClean="0"/>
              <a:t>tramitar el </a:t>
            </a:r>
            <a:r>
              <a:rPr lang="es-ES" dirty="0"/>
              <a:t>reemplazo es de dos meses a partir de la fecha de renuncia o cancelación del convenio, si no se efectúa en este periodo </a:t>
            </a:r>
            <a:r>
              <a:rPr lang="es-ES" dirty="0" smtClean="0"/>
              <a:t>la Vicerrectoría de Investigación dispondrá de los recursos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lvl="0" algn="just"/>
            <a:endParaRPr lang="es-ES" dirty="0" smtClean="0"/>
          </a:p>
          <a:p>
            <a:pPr lvl="0"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5214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7204756" cy="1371706"/>
          </a:xfrm>
        </p:spPr>
        <p:txBody>
          <a:bodyPr anchor="ctr">
            <a:normAutofit/>
          </a:bodyPr>
          <a:lstStyle/>
          <a:p>
            <a:pPr algn="l"/>
            <a:r>
              <a:rPr lang="es-CO" sz="2800" b="1" dirty="0">
                <a:solidFill>
                  <a:schemeClr val="bg1"/>
                </a:solidFill>
                <a:latin typeface="Roboto Slab" pitchFamily="2" charset="0"/>
              </a:rPr>
              <a:t> ORIENTACIONES GENERALES: </a:t>
            </a:r>
            <a:br>
              <a:rPr lang="es-CO" sz="2800" b="1" dirty="0">
                <a:solidFill>
                  <a:schemeClr val="bg1"/>
                </a:solidFill>
                <a:latin typeface="Roboto Slab" pitchFamily="2" charset="0"/>
              </a:rPr>
            </a:br>
            <a:r>
              <a:rPr lang="es-CO" sz="2800" b="1" dirty="0">
                <a:solidFill>
                  <a:schemeClr val="bg1"/>
                </a:solidFill>
                <a:latin typeface="Roboto Slab" pitchFamily="2" charset="0"/>
              </a:rPr>
              <a:t> 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4FD622-49BC-40A4-9A6C-5A8DD151B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151" y="2493056"/>
            <a:ext cx="11166763" cy="495449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Se puede dar continuidad al estudiante que viene ejecutando una pasantía anterior, no hay límite establecido para el número de pasantías a realizar (</a:t>
            </a:r>
            <a:r>
              <a:rPr lang="es-ES" b="1" dirty="0"/>
              <a:t>si cumple los </a:t>
            </a:r>
            <a:r>
              <a:rPr lang="es-ES" b="1" dirty="0" smtClean="0"/>
              <a:t>requisitos y no se realizan las dos pasantías simultáneamente</a:t>
            </a:r>
            <a:r>
              <a:rPr lang="es-ES" dirty="0" smtClean="0"/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Mientras se tenga vigente un convenio de pasantía de JI no se puede recibir ningún otro estímulo por parte de la </a:t>
            </a:r>
            <a:r>
              <a:rPr lang="es-ES" dirty="0" err="1" smtClean="0"/>
              <a:t>UdeA</a:t>
            </a:r>
            <a:r>
              <a:rPr lang="es-ES" dirty="0" smtClean="0"/>
              <a:t> (</a:t>
            </a:r>
            <a:r>
              <a:rPr lang="es-ES" b="1" dirty="0" smtClean="0"/>
              <a:t>no estar en SEA como monitor por ejemplo</a:t>
            </a:r>
            <a:r>
              <a:rPr lang="es-ES" dirty="0" smtClean="0"/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No utilizar el navegador Chrome, preferiblemente Firefox</a:t>
            </a:r>
            <a:endParaRPr lang="es-ES" dirty="0" smtClean="0"/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5375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7204756" cy="1371706"/>
          </a:xfrm>
        </p:spPr>
        <p:txBody>
          <a:bodyPr anchor="ctr">
            <a:normAutofit/>
          </a:bodyPr>
          <a:lstStyle/>
          <a:p>
            <a:pPr algn="l"/>
            <a:r>
              <a:rPr lang="es-CO" sz="2800" b="1" dirty="0">
                <a:solidFill>
                  <a:schemeClr val="bg1"/>
                </a:solidFill>
                <a:latin typeface="Roboto Slab" pitchFamily="2" charset="0"/>
              </a:rPr>
              <a:t> ORIENTACIONES GENERALES: </a:t>
            </a:r>
            <a:br>
              <a:rPr lang="es-CO" sz="2800" b="1" dirty="0">
                <a:solidFill>
                  <a:schemeClr val="bg1"/>
                </a:solidFill>
                <a:latin typeface="Roboto Slab" pitchFamily="2" charset="0"/>
              </a:rPr>
            </a:br>
            <a:r>
              <a:rPr lang="es-CO" sz="2800" b="1" dirty="0">
                <a:solidFill>
                  <a:schemeClr val="bg1"/>
                </a:solidFill>
                <a:latin typeface="Roboto Slab" pitchFamily="2" charset="0"/>
              </a:rPr>
              <a:t> 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4FD622-49BC-40A4-9A6C-5A8DD151B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862" y="2199729"/>
            <a:ext cx="10565845" cy="495449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Los certificados de pasantía los descargan los estudiantes desde el portal, los de participación en el proyecto los descarga el tutor desde el SIIU.</a:t>
            </a:r>
          </a:p>
          <a:p>
            <a:pPr algn="just"/>
            <a:endParaRPr lang="es-E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En ningún caso, el estudiante deberá dedicarse a actividades administrativas o de extensión que no estén relacionadas con sus actividades de Joven Investigador.</a:t>
            </a:r>
          </a:p>
          <a:p>
            <a:pPr algn="just"/>
            <a:endParaRPr lang="es-E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En caso de que el proyecto termine antes de finalizar la pasantía, el grupo deberá garantizar la participación del estudiante en actividades propias del programa, agenda o línea de investigación del grupo, preferiblemente a través de otro proyecto de investigación que se encuentre registrado y en ejecución en el SIIU.</a:t>
            </a:r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9141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7204756" cy="1371706"/>
          </a:xfrm>
        </p:spPr>
        <p:txBody>
          <a:bodyPr anchor="ctr">
            <a:normAutofit/>
          </a:bodyPr>
          <a:lstStyle/>
          <a:p>
            <a:pPr algn="l"/>
            <a:r>
              <a:rPr lang="es-CO" sz="2800" b="1" dirty="0">
                <a:solidFill>
                  <a:schemeClr val="bg1"/>
                </a:solidFill>
                <a:latin typeface="Roboto Slab" pitchFamily="2" charset="0"/>
              </a:rPr>
              <a:t> ORIENTACIONES GENERALES: </a:t>
            </a:r>
            <a:br>
              <a:rPr lang="es-CO" sz="2800" b="1" dirty="0">
                <a:solidFill>
                  <a:schemeClr val="bg1"/>
                </a:solidFill>
                <a:latin typeface="Roboto Slab" pitchFamily="2" charset="0"/>
              </a:rPr>
            </a:br>
            <a:r>
              <a:rPr lang="es-CO" sz="2800" b="1" dirty="0">
                <a:solidFill>
                  <a:schemeClr val="bg1"/>
                </a:solidFill>
                <a:latin typeface="Roboto Slab" pitchFamily="2" charset="0"/>
              </a:rPr>
              <a:t> 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4FD622-49BC-40A4-9A6C-5A8DD151B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083" y="1670339"/>
            <a:ext cx="10565845" cy="373184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Para solicitar prórrogas o realizar registro de JI en el proyecto de investigación, o tramitar cambios de tutor, solicitarlo a través del SIIU </a:t>
            </a:r>
          </a:p>
          <a:p>
            <a:pPr lvl="0" algn="just"/>
            <a:r>
              <a:rPr lang="es-CO" dirty="0"/>
              <a:t> Ingrese por trámites administrativos, nueva solicitud o novedad</a:t>
            </a:r>
          </a:p>
          <a:p>
            <a:pPr algn="just"/>
            <a:endParaRPr lang="es-ES" dirty="0" smtClean="0"/>
          </a:p>
          <a:p>
            <a:pPr algn="just"/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939" y="3222485"/>
            <a:ext cx="8877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3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7204756" cy="1371706"/>
          </a:xfrm>
        </p:spPr>
        <p:txBody>
          <a:bodyPr anchor="ctr">
            <a:normAutofit/>
          </a:bodyPr>
          <a:lstStyle/>
          <a:p>
            <a:pPr algn="l"/>
            <a:r>
              <a:rPr lang="es-ES" sz="2800" b="1" dirty="0" smtClean="0">
                <a:solidFill>
                  <a:schemeClr val="bg1"/>
                </a:solidFill>
                <a:latin typeface="Roboto Slab" pitchFamily="2" charset="0"/>
              </a:rPr>
              <a:t>REGISTRO DE ESTUDIANTES</a:t>
            </a:r>
            <a:endParaRPr lang="es-CO" sz="2800" b="1" dirty="0">
              <a:solidFill>
                <a:schemeClr val="bg1"/>
              </a:solidFill>
              <a:latin typeface="Roboto Slab" pitchFamily="2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4FD622-49BC-40A4-9A6C-5A8DD151B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1" y="2632574"/>
            <a:ext cx="10743181" cy="3872473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2200" dirty="0" smtClean="0"/>
              <a:t>SELECCIÓN DEL ESTUDIANTE (PREFERIBLEMENTE POR CONVOCATORIA)</a:t>
            </a:r>
          </a:p>
          <a:p>
            <a:pPr algn="just"/>
            <a:endParaRPr lang="es-ES" sz="22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2200" dirty="0" smtClean="0"/>
              <a:t>VERIFCACIÓN DE REQUISITOS INDICADOS EN LOS TÉRMINOS DE REFERENCIA</a:t>
            </a:r>
          </a:p>
          <a:p>
            <a:pPr algn="just"/>
            <a:r>
              <a:rPr lang="es-ES" sz="2200" dirty="0"/>
              <a:t>	</a:t>
            </a:r>
            <a:r>
              <a:rPr lang="es-ES" sz="2200" dirty="0" smtClean="0"/>
              <a:t>(m</a:t>
            </a:r>
            <a:r>
              <a:rPr lang="es-ES" sz="2000" dirty="0" smtClean="0"/>
              <a:t>atriculado, 12 créditos o mas semestre actual, promedio 3,7 o superior semestre anterior</a:t>
            </a:r>
            <a:r>
              <a:rPr lang="es-ES" sz="2200" dirty="0" smtClean="0"/>
              <a:t>)</a:t>
            </a:r>
          </a:p>
          <a:p>
            <a:pPr algn="just"/>
            <a:r>
              <a:rPr lang="es-ES" sz="2200" dirty="0"/>
              <a:t>	</a:t>
            </a:r>
            <a:r>
              <a:rPr lang="es-ES" sz="2200" dirty="0" smtClean="0"/>
              <a:t>Tener en cuenta Circulares Resoluciones Académicas Garantías Académicas 	</a:t>
            </a:r>
            <a:r>
              <a:rPr lang="es-ES" sz="2200" b="1" dirty="0" smtClean="0"/>
              <a:t>(</a:t>
            </a:r>
            <a:r>
              <a:rPr lang="es-CO" sz="2000" b="1" dirty="0">
                <a:hlinkClick r:id="rId3"/>
              </a:rPr>
              <a:t>Circular N°2 del 17 de junio de </a:t>
            </a:r>
            <a:r>
              <a:rPr lang="es-CO" sz="2000" b="1" dirty="0">
                <a:hlinkClick r:id="rId3"/>
              </a:rPr>
              <a:t>2021</a:t>
            </a:r>
            <a:r>
              <a:rPr lang="es-CO" b="1" dirty="0" smtClean="0"/>
              <a:t>) 3509 y 3522 (pendiente circular)</a:t>
            </a:r>
          </a:p>
          <a:p>
            <a:pPr algn="just"/>
            <a:endParaRPr lang="es-ES" sz="2200" dirty="0" smtClean="0"/>
          </a:p>
        </p:txBody>
      </p:sp>
    </p:spTree>
    <p:extLst>
      <p:ext uri="{BB962C8B-B14F-4D97-AF65-F5344CB8AC3E}">
        <p14:creationId xmlns:p14="http://schemas.microsoft.com/office/powerpoint/2010/main" val="125283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7204756" cy="1371706"/>
          </a:xfrm>
        </p:spPr>
        <p:txBody>
          <a:bodyPr anchor="ctr">
            <a:normAutofit/>
          </a:bodyPr>
          <a:lstStyle/>
          <a:p>
            <a:pPr algn="l"/>
            <a:r>
              <a:rPr lang="es-CO" sz="2800" b="1" dirty="0">
                <a:solidFill>
                  <a:schemeClr val="bg1"/>
                </a:solidFill>
                <a:latin typeface="Roboto Slab" pitchFamily="2" charset="0"/>
              </a:rPr>
              <a:t> ORIENTACIONES GENERALES: </a:t>
            </a:r>
            <a:br>
              <a:rPr lang="es-CO" sz="2800" b="1" dirty="0">
                <a:solidFill>
                  <a:schemeClr val="bg1"/>
                </a:solidFill>
                <a:latin typeface="Roboto Slab" pitchFamily="2" charset="0"/>
              </a:rPr>
            </a:br>
            <a:r>
              <a:rPr lang="es-CO" sz="2800" b="1" dirty="0">
                <a:solidFill>
                  <a:schemeClr val="bg1"/>
                </a:solidFill>
                <a:latin typeface="Roboto Slab" pitchFamily="2" charset="0"/>
              </a:rPr>
              <a:t> 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4FD622-49BC-40A4-9A6C-5A8DD151B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083" y="1670339"/>
            <a:ext cx="10565845" cy="495449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Para solicitar prórrogas o realizar registro de JI en el proyecto de investigación, o tramitar cambios de tutor, solicitarlo a través del SIIU </a:t>
            </a:r>
          </a:p>
          <a:p>
            <a:pPr lvl="0" algn="just"/>
            <a:r>
              <a:rPr lang="es-CO" dirty="0"/>
              <a:t>En centro administrativo colocar “TODOS” y en código proyecto, el código del cupo que le fue aprobado en la convocatoria 21-1</a:t>
            </a:r>
          </a:p>
          <a:p>
            <a:pPr algn="just"/>
            <a:endParaRPr lang="es-ES" dirty="0" smtClean="0"/>
          </a:p>
          <a:p>
            <a:pPr algn="just"/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81" y="3282817"/>
            <a:ext cx="11136480" cy="246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1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7204756" cy="1371706"/>
          </a:xfrm>
        </p:spPr>
        <p:txBody>
          <a:bodyPr anchor="ctr">
            <a:normAutofit/>
          </a:bodyPr>
          <a:lstStyle/>
          <a:p>
            <a:pPr algn="l"/>
            <a:r>
              <a:rPr lang="es-CO" sz="2800" b="1" dirty="0">
                <a:solidFill>
                  <a:schemeClr val="bg1"/>
                </a:solidFill>
                <a:latin typeface="Roboto Slab" pitchFamily="2" charset="0"/>
              </a:rPr>
              <a:t> ORIENTACIONES GENERALES: </a:t>
            </a:r>
            <a:br>
              <a:rPr lang="es-CO" sz="2800" b="1" dirty="0">
                <a:solidFill>
                  <a:schemeClr val="bg1"/>
                </a:solidFill>
                <a:latin typeface="Roboto Slab" pitchFamily="2" charset="0"/>
              </a:rPr>
            </a:br>
            <a:r>
              <a:rPr lang="es-CO" sz="2800" b="1" dirty="0">
                <a:solidFill>
                  <a:schemeClr val="bg1"/>
                </a:solidFill>
                <a:latin typeface="Roboto Slab" pitchFamily="2" charset="0"/>
              </a:rPr>
              <a:t> 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4FD622-49BC-40A4-9A6C-5A8DD151B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083" y="1670339"/>
            <a:ext cx="10565845" cy="495449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Para solicitar prórrogas o realizar registro de JI en el proyecto de investigación, o tramitar cambios de tutor, solicitarlo a través del SIIU </a:t>
            </a:r>
          </a:p>
          <a:p>
            <a:pPr lvl="0" algn="just"/>
            <a:r>
              <a:rPr lang="es-CO" dirty="0"/>
              <a:t>Dar </a:t>
            </a:r>
            <a:r>
              <a:rPr lang="es-CO" dirty="0" err="1"/>
              <a:t>click</a:t>
            </a:r>
            <a:r>
              <a:rPr lang="es-CO" dirty="0"/>
              <a:t> en cualquier parte de la información del proyecto para que se habiliten las pestañas de prórroga, cambio de participantes, entre otras</a:t>
            </a:r>
          </a:p>
          <a:p>
            <a:pPr algn="just"/>
            <a:endParaRPr lang="es-ES" dirty="0" smtClean="0"/>
          </a:p>
          <a:p>
            <a:pPr algn="just"/>
            <a:endParaRPr lang="es-CO" dirty="0"/>
          </a:p>
        </p:txBody>
      </p:sp>
      <p:pic>
        <p:nvPicPr>
          <p:cNvPr id="7" name="Imagen 6"/>
          <p:cNvPicPr/>
          <p:nvPr/>
        </p:nvPicPr>
        <p:blipFill>
          <a:blip r:embed="rId3"/>
          <a:stretch>
            <a:fillRect/>
          </a:stretch>
        </p:blipFill>
        <p:spPr>
          <a:xfrm>
            <a:off x="799988" y="3273107"/>
            <a:ext cx="10705193" cy="230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6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7204756" cy="1371706"/>
          </a:xfrm>
        </p:spPr>
        <p:txBody>
          <a:bodyPr anchor="ctr">
            <a:normAutofit/>
          </a:bodyPr>
          <a:lstStyle/>
          <a:p>
            <a:pPr algn="l"/>
            <a:r>
              <a:rPr lang="es-CO" sz="2800" b="1" dirty="0">
                <a:solidFill>
                  <a:schemeClr val="bg1"/>
                </a:solidFill>
                <a:latin typeface="Roboto Slab" pitchFamily="2" charset="0"/>
              </a:rPr>
              <a:t> ORIENTACIONES GENERALES: </a:t>
            </a:r>
            <a:br>
              <a:rPr lang="es-CO" sz="2800" b="1" dirty="0">
                <a:solidFill>
                  <a:schemeClr val="bg1"/>
                </a:solidFill>
                <a:latin typeface="Roboto Slab" pitchFamily="2" charset="0"/>
              </a:rPr>
            </a:br>
            <a:r>
              <a:rPr lang="es-CO" sz="2800" b="1" dirty="0">
                <a:solidFill>
                  <a:schemeClr val="bg1"/>
                </a:solidFill>
                <a:latin typeface="Roboto Slab" pitchFamily="2" charset="0"/>
              </a:rPr>
              <a:t> 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4FD622-49BC-40A4-9A6C-5A8DD151B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083" y="1670339"/>
            <a:ext cx="10565845" cy="495449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Para solicitar prórrogas o realizar registro de JI en el proyecto de investigación, o tramitar cambios de tutor, solicitarlo a través del SIIU </a:t>
            </a:r>
          </a:p>
          <a:p>
            <a:pPr algn="just"/>
            <a:r>
              <a:rPr lang="es-CO" sz="2000" dirty="0" err="1"/>
              <a:t>Click</a:t>
            </a:r>
            <a:r>
              <a:rPr lang="es-CO" sz="2000" dirty="0"/>
              <a:t> en prorroga, seleccionar el campo “Para Iniciar” ingresar el tiempo de plazo requerido, la respectiva justificación, Guardar, continuar el registro hasta darle enviar y </a:t>
            </a:r>
            <a:r>
              <a:rPr lang="es-CO" sz="2000" dirty="0" smtClean="0"/>
              <a:t>aceptar</a:t>
            </a:r>
          </a:p>
          <a:p>
            <a:pPr algn="just"/>
            <a:endParaRPr lang="es-ES" dirty="0" smtClean="0"/>
          </a:p>
          <a:p>
            <a:pPr algn="just"/>
            <a:endParaRPr lang="es-CO" dirty="0"/>
          </a:p>
        </p:txBody>
      </p:sp>
      <p:pic>
        <p:nvPicPr>
          <p:cNvPr id="9" name="Imagen 8"/>
          <p:cNvPicPr/>
          <p:nvPr/>
        </p:nvPicPr>
        <p:blipFill>
          <a:blip r:embed="rId3"/>
          <a:stretch>
            <a:fillRect/>
          </a:stretch>
        </p:blipFill>
        <p:spPr>
          <a:xfrm>
            <a:off x="967840" y="3104147"/>
            <a:ext cx="10441088" cy="288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7204756" cy="1371706"/>
          </a:xfrm>
        </p:spPr>
        <p:txBody>
          <a:bodyPr anchor="ctr">
            <a:normAutofit/>
          </a:bodyPr>
          <a:lstStyle/>
          <a:p>
            <a:pPr algn="l"/>
            <a:r>
              <a:rPr lang="es-ES" sz="2800" b="1" dirty="0" smtClean="0">
                <a:solidFill>
                  <a:schemeClr val="bg1"/>
                </a:solidFill>
                <a:latin typeface="Roboto Slab" pitchFamily="2" charset="0"/>
              </a:rPr>
              <a:t>CONTACTOS</a:t>
            </a:r>
            <a:endParaRPr lang="es-CO" sz="2800" b="1" dirty="0">
              <a:solidFill>
                <a:schemeClr val="bg1"/>
              </a:solidFill>
              <a:latin typeface="Roboto Slab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4FD622-49BC-40A4-9A6C-5A8DD151B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336" y="1687483"/>
            <a:ext cx="10565845" cy="3890358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0"/>
              </a:spcAft>
            </a:pPr>
            <a:endParaRPr lang="es-ES" dirty="0" smtClean="0"/>
          </a:p>
          <a:p>
            <a:pPr algn="just">
              <a:spcAft>
                <a:spcPts val="0"/>
              </a:spcAft>
            </a:pPr>
            <a:r>
              <a:rPr lang="es-ES" b="1" dirty="0" smtClean="0"/>
              <a:t>DIFUSION (ESI) </a:t>
            </a:r>
            <a:r>
              <a:rPr lang="es-ES" b="1" dirty="0" smtClean="0"/>
              <a:t>y Agenda de </a:t>
            </a:r>
            <a:r>
              <a:rPr lang="es-ES" b="1" dirty="0" smtClean="0"/>
              <a:t>Formación en cultura científica</a:t>
            </a:r>
            <a:endParaRPr lang="es-ES" b="1" dirty="0" smtClean="0"/>
          </a:p>
          <a:p>
            <a:pPr algn="just">
              <a:spcAft>
                <a:spcPts val="0"/>
              </a:spcAft>
            </a:pPr>
            <a:r>
              <a:rPr lang="es-ES_tradnl" b="1" dirty="0" smtClean="0">
                <a:hlinkClick r:id="rId2"/>
              </a:rPr>
              <a:t>semilleros.investigacion@udea.edu.co</a:t>
            </a:r>
            <a:endParaRPr lang="es-ES_tradnl" b="1" dirty="0" smtClean="0"/>
          </a:p>
          <a:p>
            <a:pPr algn="just">
              <a:spcAft>
                <a:spcPts val="0"/>
              </a:spcAft>
            </a:pPr>
            <a:endParaRPr lang="es-ES_tradnl" b="1" dirty="0"/>
          </a:p>
          <a:p>
            <a:pPr algn="just">
              <a:spcAft>
                <a:spcPts val="0"/>
              </a:spcAft>
            </a:pPr>
            <a:r>
              <a:rPr lang="es-ES_tradnl" b="1" dirty="0" smtClean="0"/>
              <a:t>Apropiación Social del Conocimiento </a:t>
            </a:r>
            <a:r>
              <a:rPr lang="es-ES_tradnl" dirty="0" smtClean="0"/>
              <a:t>(explora la </a:t>
            </a:r>
            <a:r>
              <a:rPr lang="es-ES_tradnl" dirty="0" err="1" smtClean="0"/>
              <a:t>UdeA</a:t>
            </a:r>
            <a:r>
              <a:rPr lang="es-ES_tradnl" dirty="0" smtClean="0"/>
              <a:t>)</a:t>
            </a:r>
          </a:p>
          <a:p>
            <a:pPr algn="just">
              <a:spcAft>
                <a:spcPts val="0"/>
              </a:spcAft>
            </a:pPr>
            <a:r>
              <a:rPr lang="es-ES_tradnl" dirty="0" smtClean="0">
                <a:hlinkClick r:id="rId3"/>
              </a:rPr>
              <a:t>Andrea.giraldo</a:t>
            </a:r>
            <a:r>
              <a:rPr lang="es-ES_tradnl" dirty="0" smtClean="0">
                <a:hlinkClick r:id="rId3"/>
              </a:rPr>
              <a:t>8@udea.edu.co</a:t>
            </a:r>
            <a:endParaRPr lang="es-ES_tradnl" dirty="0" smtClean="0"/>
          </a:p>
          <a:p>
            <a:pPr algn="just">
              <a:spcAft>
                <a:spcPts val="0"/>
              </a:spcAft>
            </a:pPr>
            <a:endParaRPr lang="es-ES_tradnl" dirty="0" smtClean="0"/>
          </a:p>
          <a:p>
            <a:pPr algn="just">
              <a:spcAft>
                <a:spcPts val="0"/>
              </a:spcAft>
            </a:pPr>
            <a:r>
              <a:rPr lang="es-ES_tradnl" b="1" dirty="0" smtClean="0"/>
              <a:t>Programa Jóvenes Investigadores</a:t>
            </a:r>
          </a:p>
          <a:p>
            <a:pPr algn="just">
              <a:spcAft>
                <a:spcPts val="0"/>
              </a:spcAft>
            </a:pPr>
            <a:r>
              <a:rPr lang="es-ES_tradnl" b="1" dirty="0" smtClean="0">
                <a:hlinkClick r:id="rId4"/>
              </a:rPr>
              <a:t>apoyoviceinvestigacion@udea.edu.co</a:t>
            </a:r>
            <a:endParaRPr lang="es-ES_tradnl" b="1" dirty="0" smtClean="0"/>
          </a:p>
          <a:p>
            <a:pPr algn="just">
              <a:spcAft>
                <a:spcPts val="0"/>
              </a:spcAft>
            </a:pPr>
            <a:endParaRPr lang="es-ES_tradnl" b="1" dirty="0"/>
          </a:p>
          <a:p>
            <a:pPr algn="just">
              <a:spcAft>
                <a:spcPts val="0"/>
              </a:spcAft>
            </a:pPr>
            <a:endParaRPr lang="es-ES_tradnl" dirty="0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7204756" cy="1371706"/>
          </a:xfrm>
        </p:spPr>
        <p:txBody>
          <a:bodyPr anchor="ctr">
            <a:normAutofit/>
          </a:bodyPr>
          <a:lstStyle/>
          <a:p>
            <a:pPr algn="l"/>
            <a:r>
              <a:rPr lang="es-ES" sz="2800" b="1" dirty="0" smtClean="0">
                <a:solidFill>
                  <a:schemeClr val="bg1"/>
                </a:solidFill>
                <a:latin typeface="Roboto Slab" pitchFamily="2" charset="0"/>
              </a:rPr>
              <a:t>CONTACTOS</a:t>
            </a:r>
            <a:endParaRPr lang="es-CO" sz="2800" b="1" dirty="0">
              <a:solidFill>
                <a:schemeClr val="bg1"/>
              </a:solidFill>
              <a:latin typeface="Roboto Slab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4FD622-49BC-40A4-9A6C-5A8DD151B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336" y="1687483"/>
            <a:ext cx="10565845" cy="3890358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endParaRPr lang="es-ES" dirty="0" smtClean="0"/>
          </a:p>
          <a:p>
            <a:pPr algn="just">
              <a:spcAft>
                <a:spcPts val="0"/>
              </a:spcAft>
            </a:pPr>
            <a:endParaRPr lang="es-ES_tradnl" dirty="0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732" y="1382174"/>
            <a:ext cx="9039497" cy="533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0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7204756" cy="1371706"/>
          </a:xfrm>
        </p:spPr>
        <p:txBody>
          <a:bodyPr anchor="ctr">
            <a:normAutofit/>
          </a:bodyPr>
          <a:lstStyle/>
          <a:p>
            <a:pPr algn="l"/>
            <a:r>
              <a:rPr lang="es-ES" sz="2800" b="1" dirty="0" smtClean="0">
                <a:solidFill>
                  <a:schemeClr val="bg1"/>
                </a:solidFill>
                <a:latin typeface="Roboto Slab" pitchFamily="2" charset="0"/>
              </a:rPr>
              <a:t>CONTACTOS</a:t>
            </a:r>
            <a:endParaRPr lang="es-CO" sz="2800" b="1" dirty="0">
              <a:solidFill>
                <a:schemeClr val="bg1"/>
              </a:solidFill>
              <a:latin typeface="Roboto Slab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4FD622-49BC-40A4-9A6C-5A8DD151B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336" y="1687483"/>
            <a:ext cx="10565845" cy="3890358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endParaRPr lang="es-ES" dirty="0" smtClean="0"/>
          </a:p>
          <a:p>
            <a:pPr algn="just">
              <a:spcAft>
                <a:spcPts val="0"/>
              </a:spcAft>
            </a:pPr>
            <a:endParaRPr lang="es-ES_tradnl" dirty="0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336" y="1489166"/>
            <a:ext cx="10325100" cy="518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6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A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3BA7AC0-F356-4CC0-8D0C-053161F0A7F3}"/>
              </a:ext>
            </a:extLst>
          </p:cNvPr>
          <p:cNvSpPr/>
          <p:nvPr/>
        </p:nvSpPr>
        <p:spPr>
          <a:xfrm>
            <a:off x="0" y="1925106"/>
            <a:ext cx="12180888" cy="3240612"/>
          </a:xfrm>
          <a:prstGeom prst="rect">
            <a:avLst/>
          </a:prstGeom>
          <a:solidFill>
            <a:srgbClr val="069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4FB2239-79C4-4242-94AC-E5CFA35EF966}"/>
              </a:ext>
            </a:extLst>
          </p:cNvPr>
          <p:cNvSpPr txBox="1">
            <a:spLocks/>
          </p:cNvSpPr>
          <p:nvPr/>
        </p:nvSpPr>
        <p:spPr>
          <a:xfrm>
            <a:off x="113891" y="2185065"/>
            <a:ext cx="7679612" cy="3240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b="1" dirty="0">
                <a:solidFill>
                  <a:schemeClr val="bg1"/>
                </a:solidFill>
                <a:latin typeface="Roboto Slab" pitchFamily="2" charset="0"/>
              </a:rPr>
              <a:t>MUCHAS GRACIAS</a:t>
            </a:r>
            <a:endParaRPr lang="es-CO" sz="2400" b="1" dirty="0">
              <a:solidFill>
                <a:schemeClr val="bg1"/>
              </a:solidFill>
              <a:latin typeface="Roboto Slab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2400" b="1" dirty="0">
              <a:solidFill>
                <a:schemeClr val="bg1"/>
              </a:solidFill>
              <a:latin typeface="Roboto Slab" pitchFamily="2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04C2030-A773-41CA-AD4B-6B227C11BBC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800" y="2799594"/>
            <a:ext cx="3562569" cy="89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2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7204756" cy="1371706"/>
          </a:xfrm>
        </p:spPr>
        <p:txBody>
          <a:bodyPr anchor="ctr">
            <a:normAutofit/>
          </a:bodyPr>
          <a:lstStyle/>
          <a:p>
            <a:pPr algn="l"/>
            <a:r>
              <a:rPr lang="es-ES" sz="2800" b="1" dirty="0" smtClean="0">
                <a:solidFill>
                  <a:schemeClr val="bg1"/>
                </a:solidFill>
                <a:latin typeface="Roboto Slab" pitchFamily="2" charset="0"/>
              </a:rPr>
              <a:t>REGISTRO DE ESTUDIANTES</a:t>
            </a:r>
            <a:endParaRPr lang="es-CO" sz="2800" b="1" dirty="0">
              <a:solidFill>
                <a:schemeClr val="bg1"/>
              </a:solidFill>
              <a:latin typeface="Roboto Slab" pitchFamily="2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65" y="1587731"/>
            <a:ext cx="10491918" cy="496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1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7204756" cy="1371706"/>
          </a:xfrm>
        </p:spPr>
        <p:txBody>
          <a:bodyPr anchor="ctr">
            <a:normAutofit/>
          </a:bodyPr>
          <a:lstStyle/>
          <a:p>
            <a:pPr algn="l"/>
            <a:r>
              <a:rPr lang="es-ES" sz="2800" b="1" dirty="0" smtClean="0">
                <a:solidFill>
                  <a:schemeClr val="bg1"/>
                </a:solidFill>
                <a:latin typeface="Roboto Slab" pitchFamily="2" charset="0"/>
              </a:rPr>
              <a:t>REGISTRO DE ESTUDIANTES</a:t>
            </a:r>
            <a:endParaRPr lang="es-CO" sz="2800" b="1" dirty="0">
              <a:solidFill>
                <a:schemeClr val="bg1"/>
              </a:solidFill>
              <a:latin typeface="Roboto Slab" pitchFamily="2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4FD622-49BC-40A4-9A6C-5A8DD151B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2119744"/>
            <a:ext cx="10743181" cy="3872473"/>
          </a:xfrm>
        </p:spPr>
        <p:txBody>
          <a:bodyPr>
            <a:normAutofit/>
          </a:bodyPr>
          <a:lstStyle/>
          <a:p>
            <a:pPr algn="just"/>
            <a:r>
              <a:rPr lang="es-ES" sz="2200" dirty="0" smtClean="0"/>
              <a:t>	</a:t>
            </a:r>
            <a:endParaRPr lang="es-ES" sz="22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123" y="1587731"/>
            <a:ext cx="9172179" cy="492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0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7204756" cy="1371706"/>
          </a:xfrm>
        </p:spPr>
        <p:txBody>
          <a:bodyPr anchor="ctr">
            <a:normAutofit/>
          </a:bodyPr>
          <a:lstStyle/>
          <a:p>
            <a:pPr algn="l"/>
            <a:r>
              <a:rPr lang="es-ES" sz="2800" b="1" dirty="0" smtClean="0">
                <a:solidFill>
                  <a:schemeClr val="bg1"/>
                </a:solidFill>
                <a:latin typeface="Roboto Slab" pitchFamily="2" charset="0"/>
              </a:rPr>
              <a:t>REGISTRO DE ESTUDIANTES</a:t>
            </a:r>
            <a:endParaRPr lang="es-CO" sz="2800" b="1" dirty="0">
              <a:solidFill>
                <a:schemeClr val="bg1"/>
              </a:solidFill>
              <a:latin typeface="Roboto Slab" pitchFamily="2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05394" y="1796551"/>
            <a:ext cx="10799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dirty="0"/>
              <a:t>INGRESO DATOS (HOJA DE VIDA) EN </a:t>
            </a:r>
            <a:r>
              <a:rPr lang="es-ES" dirty="0" smtClean="0"/>
              <a:t>CUPO SIIU</a:t>
            </a:r>
          </a:p>
          <a:p>
            <a:pPr algn="just"/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1241183" y="2507637"/>
            <a:ext cx="94808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Registrar el estudiante antes del plazo establecido en el cronograma o solicitar con antelación la respectiva prórroga</a:t>
            </a:r>
            <a:endParaRPr lang="es-CO" sz="20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0751" y="3754339"/>
            <a:ext cx="6381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2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7204756" cy="1371706"/>
          </a:xfrm>
        </p:spPr>
        <p:txBody>
          <a:bodyPr anchor="ctr">
            <a:normAutofit/>
          </a:bodyPr>
          <a:lstStyle/>
          <a:p>
            <a:pPr algn="l"/>
            <a:r>
              <a:rPr lang="es-ES" sz="2800" b="1" dirty="0" smtClean="0">
                <a:solidFill>
                  <a:schemeClr val="bg1"/>
                </a:solidFill>
                <a:latin typeface="Roboto Slab" pitchFamily="2" charset="0"/>
              </a:rPr>
              <a:t>REGISTRO DE ESTUDIANTES</a:t>
            </a:r>
            <a:endParaRPr lang="es-CO" sz="2800" b="1" dirty="0">
              <a:solidFill>
                <a:schemeClr val="bg1"/>
              </a:solidFill>
              <a:latin typeface="Roboto Slab" pitchFamily="2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05394" y="1796551"/>
            <a:ext cx="10799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dirty="0"/>
              <a:t>INGRESO DATOS (HOJA DE VIDA) EN </a:t>
            </a:r>
            <a:r>
              <a:rPr lang="es-ES" dirty="0" smtClean="0"/>
              <a:t>CUPO SIIU</a:t>
            </a:r>
          </a:p>
          <a:p>
            <a:pPr algn="just"/>
            <a:endParaRPr lang="es-CO" dirty="0"/>
          </a:p>
        </p:txBody>
      </p:sp>
      <p:pic>
        <p:nvPicPr>
          <p:cNvPr id="10" name="Imagen 9"/>
          <p:cNvPicPr/>
          <p:nvPr/>
        </p:nvPicPr>
        <p:blipFill>
          <a:blip r:embed="rId3"/>
          <a:stretch>
            <a:fillRect/>
          </a:stretch>
        </p:blipFill>
        <p:spPr>
          <a:xfrm>
            <a:off x="705394" y="2442882"/>
            <a:ext cx="10870202" cy="320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9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7204756" cy="1371706"/>
          </a:xfrm>
        </p:spPr>
        <p:txBody>
          <a:bodyPr anchor="ctr">
            <a:normAutofit/>
          </a:bodyPr>
          <a:lstStyle/>
          <a:p>
            <a:pPr algn="l"/>
            <a:r>
              <a:rPr lang="es-ES" sz="2800" b="1" dirty="0" smtClean="0">
                <a:solidFill>
                  <a:schemeClr val="bg1"/>
                </a:solidFill>
                <a:latin typeface="Roboto Slab" pitchFamily="2" charset="0"/>
              </a:rPr>
              <a:t>REGISTRO DE ESTUDIANTES</a:t>
            </a:r>
            <a:endParaRPr lang="es-CO" sz="2800" b="1" dirty="0">
              <a:solidFill>
                <a:schemeClr val="bg1"/>
              </a:solidFill>
              <a:latin typeface="Roboto Slab" pitchFamily="2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05394" y="1796551"/>
            <a:ext cx="10799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dirty="0"/>
              <a:t>INGRESO DATOS (HOJA DE VIDA) EN </a:t>
            </a:r>
            <a:r>
              <a:rPr lang="es-ES" dirty="0" smtClean="0"/>
              <a:t>CUPO SIIU</a:t>
            </a:r>
          </a:p>
          <a:p>
            <a:pPr algn="just"/>
            <a:endParaRPr lang="es-CO" dirty="0"/>
          </a:p>
        </p:txBody>
      </p:sp>
      <p:pic>
        <p:nvPicPr>
          <p:cNvPr id="7" name="Imagen 6"/>
          <p:cNvPicPr/>
          <p:nvPr/>
        </p:nvPicPr>
        <p:blipFill>
          <a:blip r:embed="rId3"/>
          <a:stretch>
            <a:fillRect/>
          </a:stretch>
        </p:blipFill>
        <p:spPr>
          <a:xfrm>
            <a:off x="585922" y="2210928"/>
            <a:ext cx="11118397" cy="378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9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7204756" cy="1371706"/>
          </a:xfrm>
        </p:spPr>
        <p:txBody>
          <a:bodyPr anchor="ctr">
            <a:normAutofit/>
          </a:bodyPr>
          <a:lstStyle/>
          <a:p>
            <a:pPr algn="l"/>
            <a:r>
              <a:rPr lang="es-ES" sz="2800" b="1" dirty="0" smtClean="0">
                <a:solidFill>
                  <a:schemeClr val="bg1"/>
                </a:solidFill>
                <a:latin typeface="Roboto Slab" pitchFamily="2" charset="0"/>
              </a:rPr>
              <a:t>REGISTRO DE ESTUDIANTES</a:t>
            </a:r>
            <a:endParaRPr lang="es-CO" sz="2800" b="1" dirty="0">
              <a:solidFill>
                <a:schemeClr val="bg1"/>
              </a:solidFill>
              <a:latin typeface="Roboto Slab" pitchFamily="2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05394" y="1796551"/>
            <a:ext cx="10799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dirty="0"/>
              <a:t>INGRESO DATOS (HOJA DE VIDA) EN </a:t>
            </a:r>
            <a:r>
              <a:rPr lang="es-ES" dirty="0" smtClean="0"/>
              <a:t>CUPO SIIU</a:t>
            </a:r>
          </a:p>
          <a:p>
            <a:pPr algn="just"/>
            <a:endParaRPr lang="es-CO" dirty="0"/>
          </a:p>
        </p:txBody>
      </p:sp>
      <p:pic>
        <p:nvPicPr>
          <p:cNvPr id="9" name="Imagen 8"/>
          <p:cNvPicPr/>
          <p:nvPr/>
        </p:nvPicPr>
        <p:blipFill>
          <a:blip r:embed="rId3"/>
          <a:stretch>
            <a:fillRect/>
          </a:stretch>
        </p:blipFill>
        <p:spPr>
          <a:xfrm>
            <a:off x="598986" y="2210928"/>
            <a:ext cx="10906196" cy="413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4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23044</TotalTime>
  <Words>805</Words>
  <Application>Microsoft Office PowerPoint</Application>
  <PresentationFormat>Panorámica</PresentationFormat>
  <Paragraphs>106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Roboto</vt:lpstr>
      <vt:lpstr>Roboto Slab</vt:lpstr>
      <vt:lpstr>Times New Roman</vt:lpstr>
      <vt:lpstr>Wingdings</vt:lpstr>
      <vt:lpstr>Tema de Office</vt:lpstr>
      <vt:lpstr>VIGENCIA 2021-1</vt:lpstr>
      <vt:lpstr>Presentación de PowerPoint</vt:lpstr>
      <vt:lpstr>REGISTRO DE ESTUDIANTES</vt:lpstr>
      <vt:lpstr>REGISTRO DE ESTUDIANTES</vt:lpstr>
      <vt:lpstr>REGISTRO DE ESTUDIANTES</vt:lpstr>
      <vt:lpstr>REGISTRO DE ESTUDIANTES</vt:lpstr>
      <vt:lpstr>REGISTRO DE ESTUDIANTES</vt:lpstr>
      <vt:lpstr>REGISTRO DE ESTUDIANTES</vt:lpstr>
      <vt:lpstr>REGISTRO DE ESTUDIANTES</vt:lpstr>
      <vt:lpstr>REGISTRO DE ESTUDIANTES</vt:lpstr>
      <vt:lpstr>REGISTRO DE ESTUDIANTES</vt:lpstr>
      <vt:lpstr>REGISTRO DE ESTUDIANTES</vt:lpstr>
      <vt:lpstr>REPORTE DE PAGOS (NÓMINA)</vt:lpstr>
      <vt:lpstr>REPORTE DE PAGOS (NÓMINA)</vt:lpstr>
      <vt:lpstr>REPORTE DE PAGOS (NÓMINA)</vt:lpstr>
      <vt:lpstr>REPORTE DE PAGOS (NÓMINA)</vt:lpstr>
      <vt:lpstr>Presentación de PowerPoint</vt:lpstr>
      <vt:lpstr>COMPROMISOS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NOVEDADES</vt:lpstr>
      <vt:lpstr> ORIENTACIONES GENERALES:   </vt:lpstr>
      <vt:lpstr> ORIENTACIONES GENERALES:   </vt:lpstr>
      <vt:lpstr> ORIENTACIONES GENERALES:   </vt:lpstr>
      <vt:lpstr> ORIENTACIONES GENERALES:   </vt:lpstr>
      <vt:lpstr> ORIENTACIONES GENERALES:   </vt:lpstr>
      <vt:lpstr> ORIENTACIONES GENERALES:   </vt:lpstr>
      <vt:lpstr> ORIENTACIONES GENERALES:   </vt:lpstr>
      <vt:lpstr>CONTACTOS</vt:lpstr>
      <vt:lpstr>CONTACTOS</vt:lpstr>
      <vt:lpstr>CONTACTOS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Felipe Gonzalez</dc:creator>
  <cp:lastModifiedBy>VIN-180800</cp:lastModifiedBy>
  <cp:revision>238</cp:revision>
  <dcterms:created xsi:type="dcterms:W3CDTF">2019-05-17T14:28:16Z</dcterms:created>
  <dcterms:modified xsi:type="dcterms:W3CDTF">2021-08-18T20:26:31Z</dcterms:modified>
</cp:coreProperties>
</file>