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33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2" r:id="rId13"/>
    <p:sldId id="312" r:id="rId14"/>
    <p:sldId id="319" r:id="rId15"/>
    <p:sldId id="330" r:id="rId16"/>
    <p:sldId id="320" r:id="rId17"/>
    <p:sldId id="331" r:id="rId18"/>
    <p:sldId id="324" r:id="rId19"/>
    <p:sldId id="332" r:id="rId20"/>
    <p:sldId id="333" r:id="rId21"/>
    <p:sldId id="334" r:id="rId22"/>
    <p:sldId id="335" r:id="rId23"/>
    <p:sldId id="336" r:id="rId24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5636" autoAdjust="0"/>
    <p:restoredTop sz="86575" autoAdjust="0"/>
  </p:normalViewPr>
  <p:slideViewPr>
    <p:cSldViewPr>
      <p:cViewPr>
        <p:scale>
          <a:sx n="66" d="100"/>
          <a:sy n="66" d="100"/>
        </p:scale>
        <p:origin x="-1800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8F3881-10D0-4CC5-A44E-106680515AAB}" type="datetimeFigureOut">
              <a:rPr lang="es-ES"/>
              <a:pPr/>
              <a:t>10/08/2011</a:t>
            </a:fld>
            <a:endParaRPr lang="es-E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B0FF41-DE4D-480D-A47D-0C450685BC4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BF65D0-CC51-434B-AFF8-5921EA1A33A0}" type="datetimeFigureOut">
              <a:rPr lang="es-ES"/>
              <a:pPr/>
              <a:t>10/08/2011</a:t>
            </a:fld>
            <a:endParaRPr lang="es-E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0B8B27-7A98-435A-B4DE-F2E7F7D489F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30FDDF-CDD7-4B0E-88A9-8E59B9473234}" type="datetimeFigureOut">
              <a:rPr lang="es-CL"/>
              <a:pPr/>
              <a:t>10-08-2011</a:t>
            </a:fld>
            <a:endParaRPr lang="es-E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0CA397-2611-4EE5-B711-7FC0AE7EBF9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01802-D211-44E3-A55E-D19B1EE3239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387ED5C-D9FE-42FD-9727-014EB5656D18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3F3E25-7B96-44AB-946B-DC15375FD19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3DC582A-1DC9-47E5-B95C-9DE6CD0A7D31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859732-B7D1-45B8-B3A9-92F34A4BD65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DC80A0-AA79-457D-A12C-76BCC537AC9A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D7E-26FD-48B8-9BDD-7BFAF03463A1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E6D5E9-A5E9-41B0-A2B2-CCCC6A4F94D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4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6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3964-7F24-4F88-B733-2F0EBC7D5ACD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D8FF-B386-4CA7-BEEB-EB8B0A04280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7AF0-1FB1-445F-8928-6DB4D5EFB254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1F2CCE3-DEEC-4148-BD0E-D8356BCEF0B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9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CC21-89FE-4110-89B3-77D2EB10746E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4676-DBE6-4F61-B2B5-1930F640C4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E95621-A5AA-4A6F-9A52-ED5E080925D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C22F-9359-4C01-8BB8-ECAB1B048456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49A7-81F3-42C5-8372-A209C1CB8CD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EF86-4394-408D-8FAA-E88B40A3AAAC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1EFF-C659-458B-8AAB-85C2499472BD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C09F-A22B-44E0-876C-7B2BE2E89CB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C1D60-5FCB-407E-89F5-E93488771E5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9B519E-98D8-44D6-BE38-AF92CE8B1758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79D5-99F6-4F30-A479-90B19E6D55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5CAC-5B47-43BB-B77C-DA6D80ABCA75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8423BE-FD34-47C6-9CC6-6270B2813F9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A75EE9-03C6-40D4-8FE5-2CBB7FF83DC0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C8659-D5C9-4E3F-9FB5-0996A53DB07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A6D696-6048-4124-B118-15A3ACEBA12B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693DF9-E26B-40D2-BF08-912961819B8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55A0BE5-863E-4927-9BFA-8C9101B4BDD4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239F5-1003-4070-89ED-4518F407330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9F00CA5-656D-4816-B247-1A2304235CA0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60F4AB-2E85-493E-BCE1-B2FCA74BA93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CE94E1-9098-4A49-9A44-F31CAA44B6CF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E57919-6BB5-4ED2-800F-0A58D44BCB4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02C94F-2156-4F48-B337-9736EA09304D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557-AE48-418B-AF6C-978C4D8BB6E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A84B52B-BB5A-44B4-B8B3-8E14A0C417A6}" type="datetimeFigureOut">
              <a:rPr lang="es-CL"/>
              <a:pPr/>
              <a:t>10-08-2011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913C1D8-9876-47FA-AC16-3212176A417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221FA59-6A11-47B2-81D0-CA87A98765FF}" type="datetimeFigureOut">
              <a:rPr lang="es-CL"/>
              <a:pPr/>
              <a:t>10-08-2011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745A0D-C4C8-4524-ADE1-6D4485E39B2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B41FD1-BBBF-4275-A0AB-6E7401DB5C10}" type="datetimeFigureOut">
              <a:rPr lang="es-CL"/>
              <a:pPr>
                <a:defRPr/>
              </a:pPr>
              <a:t>10-08-2011</a:t>
            </a:fld>
            <a:endParaRPr lang="es-CL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had2011.org/index.ph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hadsoc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75754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91400" cy="2286000"/>
          </a:xfrm>
        </p:spPr>
        <p:txBody>
          <a:bodyPr/>
          <a:lstStyle/>
          <a:p>
            <a:r>
              <a:rPr lang="es-MX" sz="3600" dirty="0" err="1" smtClean="0">
                <a:solidFill>
                  <a:srgbClr val="0070C0"/>
                </a:solidFill>
              </a:rPr>
              <a:t>DOHaD</a:t>
            </a:r>
            <a:r>
              <a:rPr lang="es-MX" sz="3600" dirty="0" smtClean="0">
                <a:solidFill>
                  <a:srgbClr val="0070C0"/>
                </a:solidFill>
              </a:rPr>
              <a:t>:  la Sociedad que estudia el Origen Temprano de la Salud y la Enfermedad (</a:t>
            </a:r>
            <a:r>
              <a:rPr lang="es-MX" sz="3600" dirty="0" err="1" smtClean="0">
                <a:solidFill>
                  <a:srgbClr val="0070C0"/>
                </a:solidFill>
              </a:rPr>
              <a:t>Developmental</a:t>
            </a:r>
            <a:r>
              <a:rPr lang="es-MX" sz="3600" dirty="0" smtClean="0">
                <a:solidFill>
                  <a:srgbClr val="0070C0"/>
                </a:solidFill>
              </a:rPr>
              <a:t> </a:t>
            </a:r>
            <a:r>
              <a:rPr lang="es-MX" sz="3600" dirty="0" err="1" smtClean="0">
                <a:solidFill>
                  <a:srgbClr val="0070C0"/>
                </a:solidFill>
              </a:rPr>
              <a:t>Origins</a:t>
            </a:r>
            <a:r>
              <a:rPr lang="es-MX" sz="3600" dirty="0" smtClean="0">
                <a:solidFill>
                  <a:srgbClr val="0070C0"/>
                </a:solidFill>
              </a:rPr>
              <a:t> of </a:t>
            </a:r>
            <a:r>
              <a:rPr lang="es-MX" sz="3600" dirty="0" err="1" smtClean="0">
                <a:solidFill>
                  <a:srgbClr val="0070C0"/>
                </a:solidFill>
              </a:rPr>
              <a:t>Health</a:t>
            </a:r>
            <a:r>
              <a:rPr lang="es-MX" sz="3600" dirty="0" smtClean="0">
                <a:solidFill>
                  <a:srgbClr val="0070C0"/>
                </a:solidFill>
              </a:rPr>
              <a:t> and </a:t>
            </a:r>
            <a:r>
              <a:rPr lang="es-MX" sz="3600" dirty="0" err="1" smtClean="0">
                <a:solidFill>
                  <a:srgbClr val="0070C0"/>
                </a:solidFill>
              </a:rPr>
              <a:t>Disease</a:t>
            </a:r>
            <a:r>
              <a:rPr lang="es-MX" sz="3600" dirty="0" smtClean="0">
                <a:solidFill>
                  <a:srgbClr val="0070C0"/>
                </a:solidFill>
              </a:rPr>
              <a:t>)</a:t>
            </a:r>
            <a:r>
              <a:rPr lang="es-MX" sz="3200" dirty="0" smtClean="0">
                <a:solidFill>
                  <a:srgbClr val="0070C0"/>
                </a:solidFill>
              </a:rPr>
              <a:t> 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11560" y="4285456"/>
            <a:ext cx="5791200" cy="1447800"/>
          </a:xfrm>
        </p:spPr>
        <p:txBody>
          <a:bodyPr/>
          <a:lstStyle/>
          <a:p>
            <a:pPr algn="l"/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Francisco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Mardones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5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Content Placeholder 2"/>
          <p:cNvSpPr>
            <a:spLocks noGrp="1"/>
          </p:cNvSpPr>
          <p:nvPr>
            <p:ph idx="4294967295"/>
          </p:nvPr>
        </p:nvSpPr>
        <p:spPr>
          <a:xfrm>
            <a:off x="1619250" y="549275"/>
            <a:ext cx="7273925" cy="4727575"/>
          </a:xfrm>
        </p:spPr>
        <p:txBody>
          <a:bodyPr/>
          <a:lstStyle/>
          <a:p>
            <a:pPr marL="292100" indent="-292100"/>
            <a:r>
              <a:rPr lang="es-MX"/>
              <a:t>Desde el año 2001 hay diferentes actividades con la Sociedad DOHaD en  América Latina. </a:t>
            </a:r>
          </a:p>
          <a:p>
            <a:pPr marL="292100" indent="-292100"/>
            <a:r>
              <a:rPr lang="es-MX"/>
              <a:t>Por ejemplo, el año 2006 David Barker visita Chile. </a:t>
            </a:r>
          </a:p>
          <a:p>
            <a:pPr marL="292100" indent="-292100"/>
            <a:r>
              <a:rPr lang="es-MX"/>
              <a:t>Al año siguiente visita Argentina invitado por el Instituto que estudia DOHaD en el cono sur (Presidente: Ricardo Uauy). 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Doctor Barker0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9144000" cy="6105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485907" y="256928"/>
            <a:ext cx="7373923" cy="1442483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28625" y="1989138"/>
            <a:ext cx="8229600" cy="4222750"/>
          </a:xfrm>
        </p:spPr>
        <p:txBody>
          <a:bodyPr/>
          <a:lstStyle/>
          <a:p>
            <a:pPr marL="292100" indent="-292100"/>
            <a:r>
              <a:rPr lang="en-GB" sz="3600"/>
              <a:t>El año 2009 en Santiago (Noviembre 19-22) se aprobaron  575 resúmenes. </a:t>
            </a:r>
          </a:p>
          <a:p>
            <a:pPr marL="639763" lvl="1" indent="-228600"/>
            <a:r>
              <a:rPr lang="en-GB" sz="3100"/>
              <a:t>99 para presentaciones orales</a:t>
            </a:r>
          </a:p>
          <a:p>
            <a:pPr marL="639763" lvl="1" indent="-228600"/>
            <a:r>
              <a:rPr lang="en-GB" sz="3100"/>
              <a:t>476 para pósters</a:t>
            </a:r>
          </a:p>
          <a:p>
            <a:pPr marL="639763" lvl="1" indent="-228600"/>
            <a:r>
              <a:rPr lang="en-GB" sz="3100"/>
              <a:t>2 sesiones paralelas de presentaciones de póstres para cada día (Viernes y Sábado). </a:t>
            </a:r>
            <a:endParaRPr lang="es-CL" sz="3100"/>
          </a:p>
          <a:p>
            <a:pPr marL="292100" indent="-292100">
              <a:buFont typeface="Wingdings" pitchFamily="2" charset="2"/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304131" y="-1010862"/>
            <a:ext cx="2585701" cy="2801746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569325" y="476250"/>
            <a:ext cx="88900" cy="5735638"/>
          </a:xfrm>
        </p:spPr>
        <p:txBody>
          <a:bodyPr/>
          <a:lstStyle/>
          <a:p>
            <a:pPr marL="292100" indent="-292100"/>
            <a:r>
              <a:rPr lang="en-GB" sz="3600"/>
              <a:t>El año 2009 en Santiago (Noviembre 19-22) se aprobaron  575 resúmenes. </a:t>
            </a:r>
          </a:p>
          <a:p>
            <a:pPr marL="639763" lvl="1" indent="-228600"/>
            <a:r>
              <a:rPr lang="en-GB" sz="3100"/>
              <a:t>99 para presentaciones orales</a:t>
            </a:r>
          </a:p>
          <a:p>
            <a:pPr marL="639763" lvl="1" indent="-228600"/>
            <a:r>
              <a:rPr lang="en-GB" sz="3100"/>
              <a:t>476 para pósters</a:t>
            </a:r>
          </a:p>
          <a:p>
            <a:pPr marL="639763" lvl="1" indent="-228600"/>
            <a:r>
              <a:rPr lang="en-GB" sz="3100"/>
              <a:t>2 sesiones paralelas de presentaciones de póstres para cada día (Viernes y Sábado). </a:t>
            </a:r>
            <a:endParaRPr lang="es-CL" sz="3100"/>
          </a:p>
          <a:p>
            <a:pPr marL="292100" indent="-292100">
              <a:buFont typeface="Wingdings" pitchFamily="2" charset="2"/>
              <a:buNone/>
            </a:pPr>
            <a:endParaRPr lang="en-US" sz="3600"/>
          </a:p>
        </p:txBody>
      </p:sp>
      <p:pic>
        <p:nvPicPr>
          <p:cNvPr id="169989" name="Picture 5" descr="DSC_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133600"/>
            <a:ext cx="8218488" cy="3816350"/>
          </a:xfrm>
        </p:spPr>
        <p:txBody>
          <a:bodyPr/>
          <a:lstStyle/>
          <a:p>
            <a:pPr marL="292100" indent="-292100"/>
            <a:r>
              <a:rPr lang="en-GB"/>
              <a:t> </a:t>
            </a:r>
            <a:r>
              <a:rPr lang="es-ES_tradnl"/>
              <a:t>Llegaron resúmenes de 36 países. </a:t>
            </a:r>
          </a:p>
          <a:p>
            <a:pPr marL="292100" indent="-292100"/>
            <a:r>
              <a:rPr lang="es-ES_tradnl"/>
              <a:t>De América Latina y el Caribe participaron con resúmenes:  Argentina, Brasil, Bolivia, Chile, Colombia, Jamaica, México, Trinidad y Tobago, Uruguay. </a:t>
            </a:r>
          </a:p>
          <a:p>
            <a:pPr marL="292100" indent="-292100"/>
            <a:r>
              <a:rPr lang="es-ES_tradnl"/>
              <a:t>OPS/OMS y la agencia IAEA tuvieron sesiones especiales. INCAP dio su auspicio.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1488095" y="225365"/>
            <a:ext cx="7594376" cy="1590809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b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abstracts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países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133600"/>
            <a:ext cx="8218488" cy="3816350"/>
          </a:xfrm>
        </p:spPr>
        <p:txBody>
          <a:bodyPr/>
          <a:lstStyle/>
          <a:p>
            <a:pPr marL="292100" indent="-292100"/>
            <a:r>
              <a:rPr lang="en-GB"/>
              <a:t> </a:t>
            </a:r>
            <a:r>
              <a:rPr lang="es-ES_tradnl"/>
              <a:t>Llegaron resúmenes de 36 países. </a:t>
            </a:r>
          </a:p>
          <a:p>
            <a:pPr marL="292100" indent="-292100"/>
            <a:r>
              <a:rPr lang="es-ES_tradnl"/>
              <a:t>De América Latina y el Caribe participaron con resúmenes:  Argentina, Brasil, Bolivia, Chile, Colombia, Jamaica, México, Trinidad y Tobago, Uruguay. </a:t>
            </a:r>
          </a:p>
          <a:p>
            <a:pPr marL="292100" indent="-292100"/>
            <a:r>
              <a:rPr lang="es-ES_tradnl"/>
              <a:t>OPS/OMS y la agencia IAEA tuvieron sesiones especiales. INCAP dio su auspicio.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1488095" y="225365"/>
            <a:ext cx="7594376" cy="1590809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b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abstracts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países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1013" name="Picture 5" descr="DSC_0018 (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276475"/>
            <a:ext cx="8218488" cy="3889375"/>
          </a:xfrm>
        </p:spPr>
        <p:txBody>
          <a:bodyPr/>
          <a:lstStyle/>
          <a:p>
            <a:pPr marL="292100" indent="-292100">
              <a:buFont typeface="Wingdings" pitchFamily="2" charset="2"/>
              <a:buNone/>
            </a:pPr>
            <a:r>
              <a:rPr lang="en-US"/>
              <a:t>Los países que presentaron mayor número de contribuciones fueron: 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Alemania, Australia, Brasil, Canadá, Chile, China,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Finlandia, India, Nueva Zelandia, Holanda, Reino Unido, Suecia.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1703068" y="775337"/>
            <a:ext cx="6993745" cy="1091461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b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abstracts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países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773238"/>
            <a:ext cx="8218488" cy="4392612"/>
          </a:xfrm>
        </p:spPr>
        <p:txBody>
          <a:bodyPr/>
          <a:lstStyle/>
          <a:p>
            <a:pPr marL="292100" indent="-292100">
              <a:buFont typeface="Wingdings" pitchFamily="2" charset="2"/>
              <a:buNone/>
            </a:pPr>
            <a:r>
              <a:rPr lang="en-US"/>
              <a:t>Los países que presentaron mayor número de contribuciones fueron: 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Alemania, Australia, Brasil, Canadá, Chile, China,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Finlandia, India, Nueva Zelandia, Holanda, Reino Unido, Suecia.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1703068" y="775337"/>
            <a:ext cx="6993745" cy="1091461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b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abstracts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países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2037" name="Picture 5" descr="DSC_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773238"/>
            <a:ext cx="8218488" cy="4392612"/>
          </a:xfrm>
        </p:spPr>
        <p:txBody>
          <a:bodyPr/>
          <a:lstStyle/>
          <a:p>
            <a:pPr marL="292100" indent="-292100">
              <a:buFont typeface="Wingdings" pitchFamily="2" charset="2"/>
              <a:buNone/>
            </a:pPr>
            <a:r>
              <a:rPr lang="en-US"/>
              <a:t>Los países que presentaron mayor número de contribuciones fueron: 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Alemania, Australia, Brasil, Canadá, Chile, China,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Finlandia, India, Nueva Zelandia, Holanda, Reino Unido, Suecia.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1703068" y="775337"/>
            <a:ext cx="6993745" cy="1091461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b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abstracts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países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3060" name="Picture 4" descr="DSC_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3062" name="Picture 6" descr="DSC_0018 (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ubtitle 2"/>
          <p:cNvSpPr>
            <a:spLocks noGrp="1"/>
          </p:cNvSpPr>
          <p:nvPr>
            <p:ph type="subTitle" idx="4294967295"/>
          </p:nvPr>
        </p:nvSpPr>
        <p:spPr>
          <a:xfrm>
            <a:off x="468313" y="4508500"/>
            <a:ext cx="7273925" cy="1655763"/>
          </a:xfrm>
        </p:spPr>
        <p:txBody>
          <a:bodyPr lIns="45720" rIns="246888"/>
          <a:lstStyle/>
          <a:p>
            <a:pPr marL="0" indent="0">
              <a:buFont typeface="Wingdings" pitchFamily="2" charset="2"/>
              <a:buNone/>
            </a:pPr>
            <a:r>
              <a:rPr lang="es-CL"/>
              <a:t>Francisco Mardones Santander </a:t>
            </a:r>
          </a:p>
          <a:p>
            <a:pPr marL="0" indent="0">
              <a:buFont typeface="Wingdings" pitchFamily="2" charset="2"/>
              <a:buNone/>
            </a:pPr>
            <a:r>
              <a:rPr lang="es-CL"/>
              <a:t>Profesor titular de Salud Pública Nutricional</a:t>
            </a:r>
          </a:p>
          <a:p>
            <a:pPr marL="0" indent="0">
              <a:buFont typeface="Wingdings" pitchFamily="2" charset="2"/>
              <a:buNone/>
            </a:pPr>
            <a:r>
              <a:rPr lang="es-CL"/>
              <a:t>Pontificia Universidad Católica de Chile. </a:t>
            </a:r>
          </a:p>
          <a:p>
            <a:pPr marL="0" indent="0" algn="r">
              <a:buFont typeface="Wingdings" pitchFamily="2" charset="2"/>
              <a:buNone/>
            </a:pPr>
            <a:endParaRPr lang="en-US"/>
          </a:p>
        </p:txBody>
      </p:sp>
      <p:pic>
        <p:nvPicPr>
          <p:cNvPr id="88068" name="Picture 4" descr="logo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0"/>
            <a:ext cx="1763713" cy="1916113"/>
          </a:xfrm>
          <a:prstGeom prst="rect">
            <a:avLst/>
          </a:prstGeom>
          <a:noFill/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250825" y="1844675"/>
            <a:ext cx="87153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3600" dirty="0" err="1">
                <a:solidFill>
                  <a:srgbClr val="FFFF00"/>
                </a:solidFill>
              </a:rPr>
              <a:t>DOHaD</a:t>
            </a:r>
            <a:r>
              <a:rPr lang="es-MX" sz="3600" dirty="0">
                <a:solidFill>
                  <a:srgbClr val="FFFF00"/>
                </a:solidFill>
              </a:rPr>
              <a:t>:  la Sociedad que estudia el Origen Temprano de la Salud y la Enfermedad (</a:t>
            </a:r>
            <a:r>
              <a:rPr lang="es-MX" sz="3600" dirty="0" err="1">
                <a:solidFill>
                  <a:srgbClr val="FFFF00"/>
                </a:solidFill>
              </a:rPr>
              <a:t>Developmental</a:t>
            </a:r>
            <a:r>
              <a:rPr lang="es-MX" sz="3600" dirty="0">
                <a:solidFill>
                  <a:srgbClr val="FFFF00"/>
                </a:solidFill>
              </a:rPr>
              <a:t> </a:t>
            </a:r>
            <a:r>
              <a:rPr lang="es-MX" sz="3600" dirty="0" err="1">
                <a:solidFill>
                  <a:srgbClr val="FFFF00"/>
                </a:solidFill>
              </a:rPr>
              <a:t>Origins</a:t>
            </a:r>
            <a:r>
              <a:rPr lang="es-MX" sz="3600" dirty="0">
                <a:solidFill>
                  <a:srgbClr val="FFFF00"/>
                </a:solidFill>
              </a:rPr>
              <a:t> of </a:t>
            </a:r>
            <a:r>
              <a:rPr lang="es-MX" sz="3600" dirty="0" err="1">
                <a:solidFill>
                  <a:srgbClr val="FFFF00"/>
                </a:solidFill>
              </a:rPr>
              <a:t>Health</a:t>
            </a:r>
            <a:r>
              <a:rPr lang="es-MX" sz="3600" dirty="0">
                <a:solidFill>
                  <a:srgbClr val="FFFF00"/>
                </a:solidFill>
              </a:rPr>
              <a:t> and </a:t>
            </a:r>
            <a:r>
              <a:rPr lang="es-MX" sz="3600" dirty="0" err="1">
                <a:solidFill>
                  <a:srgbClr val="FFFF00"/>
                </a:solidFill>
              </a:rPr>
              <a:t>Disease</a:t>
            </a:r>
            <a:r>
              <a:rPr lang="es-MX" sz="3600" dirty="0">
                <a:solidFill>
                  <a:srgbClr val="FFFF00"/>
                </a:solidFill>
              </a:rPr>
              <a:t>)</a:t>
            </a:r>
            <a:r>
              <a:rPr lang="es-MX" sz="32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276475"/>
            <a:ext cx="8218488" cy="3889375"/>
          </a:xfrm>
        </p:spPr>
        <p:txBody>
          <a:bodyPr/>
          <a:lstStyle/>
          <a:p>
            <a:pPr marL="292100" indent="-292100">
              <a:buFont typeface="Wingdings" pitchFamily="2" charset="2"/>
              <a:buNone/>
            </a:pPr>
            <a:r>
              <a:rPr lang="en-US"/>
              <a:t>Los países que presentaron mayor número de contribuciones fueron: 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Alemania, Australia, Brasil, Canadá, Chile, China,</a:t>
            </a:r>
          </a:p>
          <a:p>
            <a:pPr marL="292100" indent="-292100">
              <a:buFont typeface="Wingdings" pitchFamily="2" charset="2"/>
              <a:buNone/>
            </a:pPr>
            <a:r>
              <a:rPr lang="en-US"/>
              <a:t>Finlandia, India, Nueva Zelandia, Holanda, Reino Unido, Suecia.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1703068" y="775337"/>
            <a:ext cx="6993745" cy="1091461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>
              <a:defRPr/>
            </a:pPr>
            <a: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6° Congreso Mundial DOHAD</a:t>
            </a:r>
            <a:br>
              <a:rPr lang="es-MX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abstracts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kern="1200" dirty="0" err="1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países</a:t>
            </a:r>
            <a:r>
              <a:rPr lang="en-GB" sz="3600" kern="1200" dirty="0">
                <a:solidFill>
                  <a:srgbClr val="BBFA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BBFA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Content Placeholder 2"/>
          <p:cNvSpPr>
            <a:spLocks noGrp="1"/>
          </p:cNvSpPr>
          <p:nvPr>
            <p:ph sz="half" idx="4294967295"/>
          </p:nvPr>
        </p:nvSpPr>
        <p:spPr>
          <a:xfrm>
            <a:off x="827088" y="2565400"/>
            <a:ext cx="7705725" cy="2951163"/>
          </a:xfrm>
        </p:spPr>
        <p:txBody>
          <a:bodyPr/>
          <a:lstStyle/>
          <a:p>
            <a:pPr marL="292100" indent="-292100"/>
            <a:r>
              <a:rPr lang="es-ES" sz="2400"/>
              <a:t>En nombre del comité organizador del ciclo internacional de cursos DOHaD 2010-2011,  les confirmo su realización, en el programa que he entregado a las Dras. Sandra Restrepo y Laura Gómez, a quienes se puede solicitar. </a:t>
            </a:r>
          </a:p>
          <a:p>
            <a:pPr marL="292100" indent="-292100"/>
            <a:r>
              <a:rPr lang="es-ES" sz="2400"/>
              <a:t>Ese documento está también disponible en el sitio Web: http://www.sochinut.cl/cursos_DOHAD2010_2011/ </a:t>
            </a:r>
          </a:p>
        </p:txBody>
      </p:sp>
      <p:pic>
        <p:nvPicPr>
          <p:cNvPr id="5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70975" y="1989138"/>
            <a:ext cx="73025" cy="792162"/>
          </a:xfrm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692275" y="620713"/>
            <a:ext cx="66246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Próximo congreso internacional  DOHaD 2011. Portland, Oregon. </a:t>
            </a:r>
            <a:r>
              <a:rPr lang="es-ES" sz="3200"/>
              <a:t>www.dohad2011.org</a:t>
            </a:r>
          </a:p>
        </p:txBody>
      </p:sp>
      <p:pic>
        <p:nvPicPr>
          <p:cNvPr id="177160" name="Picture 8" descr="dohad_hea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349500"/>
            <a:ext cx="7659687" cy="331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565400"/>
            <a:ext cx="8218488" cy="2087563"/>
          </a:xfrm>
        </p:spPr>
        <p:txBody>
          <a:bodyPr/>
          <a:lstStyle/>
          <a:p>
            <a:pPr marL="292100" indent="-292100"/>
            <a:r>
              <a:rPr lang="es-ES" sz="2400"/>
              <a:t>En nombre del comité organizador del ciclo internacional de cursos DOHaD 2011,  les confirmo su realización, con el programa que les enviaremos.  </a:t>
            </a:r>
          </a:p>
          <a:p>
            <a:pPr marL="292100" indent="-292100"/>
            <a:r>
              <a:rPr lang="es-ES" sz="2400"/>
              <a:t>Fecha: 11 y 12 de noviembre 2011. </a:t>
            </a:r>
            <a:endParaRPr lang="en-US" sz="2400"/>
          </a:p>
        </p:txBody>
      </p:sp>
      <p:pic>
        <p:nvPicPr>
          <p:cNvPr id="5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70975" y="1989138"/>
            <a:ext cx="73025" cy="792162"/>
          </a:xfrm>
        </p:spPr>
      </p:pic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692275" y="620713"/>
            <a:ext cx="7451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Curso internacional DOHaD 2011. Santiago de Chile.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8816" y="8009"/>
            <a:ext cx="7129681" cy="1010288"/>
          </a:xfrm>
          <a:noFill/>
          <a:ln/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s-MX" sz="46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</a:t>
            </a:r>
            <a:endParaRPr lang="es-CL" sz="46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268413"/>
            <a:ext cx="7010400" cy="4827587"/>
          </a:xfrm>
        </p:spPr>
        <p:txBody>
          <a:bodyPr/>
          <a:lstStyle/>
          <a:p>
            <a:pPr marL="292100" indent="-292100"/>
            <a:r>
              <a:rPr lang="es-MX"/>
              <a:t>La Sociedad Internacional que estudia los Orígenes Tempranos de la Salud y la Enfermedad se inició para promover esta investigación: </a:t>
            </a:r>
            <a:r>
              <a:rPr lang="es-MX">
                <a:solidFill>
                  <a:schemeClr val="folHlink"/>
                </a:solidFill>
                <a:hlinkClick r:id="rId2"/>
              </a:rPr>
              <a:t>www.dohadsoc.org</a:t>
            </a:r>
            <a:endParaRPr lang="es-MX">
              <a:solidFill>
                <a:schemeClr val="folHlink"/>
              </a:solidFill>
            </a:endParaRPr>
          </a:p>
          <a:p>
            <a:pPr marL="292100" indent="-292100"/>
            <a:r>
              <a:rPr lang="es-MX"/>
              <a:t>Historia de esta  sociedad y los resultados del congreso 2009 en Santiago. </a:t>
            </a:r>
          </a:p>
          <a:p>
            <a:pPr marL="292100" indent="-292100"/>
            <a:r>
              <a:rPr lang="es-MX"/>
              <a:t>Mecanismos causales que más se estudian en el origen temprano. Hablamos especialmente de la Nutrición Materna.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66673" y="347853"/>
            <a:ext cx="7069671" cy="1341423"/>
          </a:xfrm>
          <a:noFill/>
          <a:ln/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s-MX" sz="40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¿Por qué deberíamos cambiar el futuro?</a:t>
            </a:r>
            <a:endParaRPr lang="es-CL" sz="40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557338"/>
            <a:ext cx="7010400" cy="4538662"/>
          </a:xfrm>
        </p:spPr>
        <p:txBody>
          <a:bodyPr/>
          <a:lstStyle/>
          <a:p>
            <a:pPr marL="292100" indent="-292100"/>
            <a:r>
              <a:rPr lang="es-MX"/>
              <a:t>Las enfermedades crónicas están entre los principales problemas de salud y muerte temprana. </a:t>
            </a:r>
          </a:p>
          <a:p>
            <a:pPr marL="292100" indent="-292100"/>
            <a:r>
              <a:rPr lang="es-MX"/>
              <a:t>Obesidad </a:t>
            </a:r>
            <a:r>
              <a:rPr lang="es-MX">
                <a:sym typeface="Wingdings" pitchFamily="2" charset="2"/>
              </a:rPr>
              <a:t> </a:t>
            </a:r>
            <a:r>
              <a:rPr lang="es-MX"/>
              <a:t>epidemia más grande sufrida por la humanidad. </a:t>
            </a:r>
          </a:p>
          <a:p>
            <a:pPr marL="292100" indent="-292100"/>
            <a:r>
              <a:rPr lang="es-MX"/>
              <a:t>21 millones de muertes cada año a nivel mundial  por enfermedades cardiovasculares. </a:t>
            </a:r>
          </a:p>
          <a:p>
            <a:pPr marL="292100" indent="-292100"/>
            <a:r>
              <a:rPr lang="es-MX"/>
              <a:t>↑ repentino de estas enfermedades </a:t>
            </a:r>
            <a:r>
              <a:rPr lang="es-MX">
                <a:sym typeface="Wingdings" pitchFamily="2" charset="2"/>
              </a:rPr>
              <a:t> </a:t>
            </a:r>
            <a:r>
              <a:rPr lang="es-MX"/>
              <a:t>altos costos económicos y personales.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214" y="650166"/>
            <a:ext cx="7242714" cy="875791"/>
          </a:xfrm>
          <a:noFill/>
          <a:ln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s-MX" sz="46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¿Por qué deberíamos cambiar el futuro?</a:t>
            </a:r>
            <a:endParaRPr lang="es-CL" sz="46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46238"/>
            <a:ext cx="8258175" cy="4854575"/>
          </a:xfrm>
        </p:spPr>
        <p:txBody>
          <a:bodyPr/>
          <a:lstStyle/>
          <a:p>
            <a:pPr marL="292100" indent="-292100"/>
            <a:r>
              <a:rPr lang="es-MX"/>
              <a:t>«Mala salud» </a:t>
            </a:r>
            <a:r>
              <a:rPr lang="es-MX">
                <a:sym typeface="Wingdings" pitchFamily="2" charset="2"/>
              </a:rPr>
              <a:t> </a:t>
            </a:r>
            <a:r>
              <a:rPr lang="es-MX"/>
              <a:t>relación con el desarrollo durante las fases tempranas de la vida. </a:t>
            </a:r>
          </a:p>
          <a:p>
            <a:pPr marL="292100" indent="-292100"/>
            <a:r>
              <a:rPr lang="es-MX"/>
              <a:t>Niños que nacen con bajo peso y tamaño tienden a sufrir de enfermedades posteriores. </a:t>
            </a:r>
          </a:p>
          <a:p>
            <a:pPr marL="292100" indent="-292100"/>
            <a:r>
              <a:rPr lang="es-MX"/>
              <a:t>La mala alimentación y la falta de estimulación durante la gestación e infancia son factores claves.</a:t>
            </a:r>
          </a:p>
          <a:p>
            <a:pPr marL="292100" indent="-292100"/>
            <a:r>
              <a:rPr lang="es-MX"/>
              <a:t>Nueva estrategia en la prevención de estas enfermedades comunes </a:t>
            </a:r>
            <a:r>
              <a:rPr lang="es-MX">
                <a:sym typeface="Wingdings" pitchFamily="2" charset="2"/>
              </a:rPr>
              <a:t> estimulación </a:t>
            </a:r>
            <a:r>
              <a:rPr lang="es-MX"/>
              <a:t>alimentación con mujeres jóvenes y sus hijos.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9333" y="695701"/>
            <a:ext cx="7465197" cy="783336"/>
          </a:xfrm>
          <a:noFill/>
          <a:ln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s-MX" sz="4600" b="1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 de la Sociedad </a:t>
            </a:r>
            <a:r>
              <a:rPr lang="es-MX" sz="4600" b="1" kern="1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DOHaD</a:t>
            </a:r>
            <a:r>
              <a:rPr lang="es-MX" sz="46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s-CL" sz="46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285750" y="1844675"/>
            <a:ext cx="8572500" cy="4584700"/>
          </a:xfrm>
        </p:spPr>
        <p:txBody>
          <a:bodyPr/>
          <a:lstStyle/>
          <a:p>
            <a:pPr marL="292100" indent="-292100"/>
            <a:r>
              <a:rPr lang="es-MX"/>
              <a:t>Promover la investigación sobre la relación del desarrollo humano temprano y las enfermedades crónicas. </a:t>
            </a:r>
          </a:p>
          <a:p>
            <a:pPr marL="292100" indent="-292100"/>
            <a:r>
              <a:rPr lang="es-MX"/>
              <a:t>Promover estrategias de salud pública para prevenir enfermedades crónicas. </a:t>
            </a:r>
          </a:p>
          <a:p>
            <a:pPr marL="292100" indent="-292100"/>
            <a:r>
              <a:rPr lang="es-MX"/>
              <a:t>Abogar por fondos para la investigación del desarrollo temprano de la salud y la enfermedad.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0551" y="937503"/>
            <a:ext cx="7322761" cy="875791"/>
          </a:xfrm>
          <a:noFill/>
          <a:ln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s-MX" sz="4600" b="1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 de la Sociedad </a:t>
            </a:r>
            <a:r>
              <a:rPr lang="es-MX" sz="4600" b="1" kern="1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DOHaD</a:t>
            </a:r>
            <a:r>
              <a:rPr lang="es-MX" sz="46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s-CL" sz="46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4294967295"/>
          </p:nvPr>
        </p:nvSpPr>
        <p:spPr>
          <a:xfrm>
            <a:off x="285750" y="1989138"/>
            <a:ext cx="8572500" cy="4440237"/>
          </a:xfrm>
        </p:spPr>
        <p:txBody>
          <a:bodyPr/>
          <a:lstStyle/>
          <a:p>
            <a:pPr marL="292100" indent="-292100"/>
            <a:r>
              <a:rPr lang="es-MX"/>
              <a:t>Apoyar oportunidades de capacitación para científicos y clínicos. </a:t>
            </a:r>
          </a:p>
          <a:p>
            <a:pPr marL="292100" indent="-292100"/>
            <a:endParaRPr lang="es-MX"/>
          </a:p>
          <a:p>
            <a:pPr marL="292100" indent="-292100"/>
            <a:r>
              <a:rPr lang="es-MX"/>
              <a:t>Promover reuniones regulares para discutir resultados de investigación y potenciales intervenciones. </a:t>
            </a:r>
          </a:p>
          <a:p>
            <a:pPr marL="292100" indent="-292100"/>
            <a:endParaRPr lang="es-MX"/>
          </a:p>
          <a:p>
            <a:pPr marL="292100" indent="-292100"/>
            <a:r>
              <a:rPr lang="es-MX"/>
              <a:t>Promover el intercambio de ideas, profesionales y maestría entre laboratorios de todo el mundo. 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1143000"/>
          </a:xfrm>
          <a:noFill/>
          <a:ln/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s-MX" sz="4600" kern="1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DoHAD</a:t>
            </a:r>
            <a:r>
              <a:rPr lang="es-MX" sz="46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Comité Directiva</a:t>
            </a:r>
            <a:endParaRPr lang="es-CL" sz="46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4233" name="Group 25"/>
          <p:cNvGraphicFramePr>
            <a:graphicFrameLocks noGrp="1"/>
          </p:cNvGraphicFramePr>
          <p:nvPr>
            <p:ph idx="4294967295"/>
          </p:nvPr>
        </p:nvGraphicFramePr>
        <p:xfrm>
          <a:off x="1773238" y="2627313"/>
          <a:ext cx="6853237" cy="2889251"/>
        </p:xfrm>
        <a:graphic>
          <a:graphicData uri="http://schemas.openxmlformats.org/drawingml/2006/table">
            <a:tbl>
              <a:tblPr/>
              <a:tblGrid>
                <a:gridCol w="4357687"/>
                <a:gridCol w="249555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Miembro </a:t>
                      </a:r>
                      <a:endParaRPr kumimoji="0" lang="es-CL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Cargo</a:t>
                      </a:r>
                      <a:endParaRPr kumimoji="0" lang="es-CL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Profesor Mark Hanson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Presidente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Profesor Caroline Fall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Secretaria</a:t>
                      </a: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Profesor Keith Godfrey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Tesorero</a:t>
                      </a: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19250" y="476250"/>
            <a:ext cx="7200900" cy="482441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s-CL" sz="3200">
                <a:solidFill>
                  <a:srgbClr val="FFFF00"/>
                </a:solidFill>
              </a:rPr>
              <a:t>Los primeros 6 Congresos mundiales se hicieron anualmente:</a:t>
            </a:r>
            <a:r>
              <a:rPr lang="es-CL" sz="3200"/>
              <a:t> </a:t>
            </a:r>
          </a:p>
          <a:p>
            <a:pPr marL="0" indent="0">
              <a:buClr>
                <a:srgbClr val="10CF9B"/>
              </a:buClr>
              <a:buFontTx/>
              <a:buChar char="-"/>
            </a:pPr>
            <a:r>
              <a:rPr lang="es-CL"/>
              <a:t>El último fue en Santiago, Chile 2009.</a:t>
            </a:r>
          </a:p>
          <a:p>
            <a:pPr marL="0" indent="0">
              <a:buClr>
                <a:srgbClr val="10CF9B"/>
              </a:buClr>
              <a:buFontTx/>
              <a:buChar char="-"/>
            </a:pPr>
            <a:r>
              <a:rPr lang="es-CL"/>
              <a:t>Los próximos Congresos Mundiales se celebrarán cada dos años. </a:t>
            </a:r>
          </a:p>
          <a:p>
            <a:pPr marL="0" indent="0">
              <a:buClr>
                <a:srgbClr val="10CF9B"/>
              </a:buClr>
              <a:buFontTx/>
              <a:buChar char="-"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scada">
  <a:themeElements>
    <a:clrScheme name="Cascada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a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a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2_Civ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2341</TotalTime>
  <Words>899</Words>
  <Application>Microsoft Office PowerPoint</Application>
  <PresentationFormat>Presentación en pantalla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Cascada</vt:lpstr>
      <vt:lpstr>12_Civic</vt:lpstr>
      <vt:lpstr>DOHaD:  la Sociedad que estudia el Origen Temprano de la Salud y la Enfermedad (Developmental Origins of Health and Disease) </vt:lpstr>
      <vt:lpstr>Diapositiva 2</vt:lpstr>
      <vt:lpstr>Introducción</vt:lpstr>
      <vt:lpstr>¿Por qué deberíamos cambiar el futuro?</vt:lpstr>
      <vt:lpstr>¿Por qué deberíamos cambiar el futuro?</vt:lpstr>
      <vt:lpstr>Objetivos de la Sociedad DOHaD </vt:lpstr>
      <vt:lpstr>Objetivos de la Sociedad DOHaD </vt:lpstr>
      <vt:lpstr>DoHAD Comité Directiva</vt:lpstr>
      <vt:lpstr>Diapositiva 9</vt:lpstr>
      <vt:lpstr>Diapositiva 10</vt:lpstr>
      <vt:lpstr>Diapositiva 11</vt:lpstr>
      <vt:lpstr>Diapositiva 12</vt:lpstr>
      <vt:lpstr>6° Congreso Mundial DOHAD</vt:lpstr>
      <vt:lpstr>6° Congreso Mundial DOHAD</vt:lpstr>
      <vt:lpstr>6° Congreso Mundial DOHAD  Distribución de abstracts por países </vt:lpstr>
      <vt:lpstr>6° Congreso Mundial DOHAD  Distribución de abstracts por países </vt:lpstr>
      <vt:lpstr>6° Congreso Mundial DOHAD  Distribución de abstracts por países </vt:lpstr>
      <vt:lpstr>6° Congreso Mundial DOHAD  Distribución de abstracts por países </vt:lpstr>
      <vt:lpstr>6° Congreso Mundial DOHAD  Distribución de abstracts por países </vt:lpstr>
      <vt:lpstr>6° Congreso Mundial DOHAD  Distribución de abstracts por países 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 temprano de las enfermedades crónicas: Implicancias en Pediatría. Francisco Mardones Santander 1 1 Profesor Titular de Salud Pública. Departamento de Salud Pública, Facultad de Medicina, Pontificia Universidad Católica de Chile.</dc:title>
  <dc:creator>Luis</dc:creator>
  <cp:lastModifiedBy>alonso.escobar</cp:lastModifiedBy>
  <cp:revision>165</cp:revision>
  <dcterms:created xsi:type="dcterms:W3CDTF">2009-08-04T03:12:44Z</dcterms:created>
  <dcterms:modified xsi:type="dcterms:W3CDTF">2011-08-10T14:24:37Z</dcterms:modified>
</cp:coreProperties>
</file>