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4" r:id="rId2"/>
    <p:sldId id="256" r:id="rId3"/>
    <p:sldId id="262" r:id="rId4"/>
    <p:sldId id="269" r:id="rId5"/>
    <p:sldId id="263" r:id="rId6"/>
    <p:sldId id="264" r:id="rId7"/>
    <p:sldId id="259" r:id="rId8"/>
    <p:sldId id="265" r:id="rId9"/>
    <p:sldId id="266" r:id="rId10"/>
    <p:sldId id="267" r:id="rId11"/>
    <p:sldId id="268" r:id="rId12"/>
    <p:sldId id="270" r:id="rId13"/>
    <p:sldId id="272" r:id="rId14"/>
    <p:sldId id="278" r:id="rId15"/>
    <p:sldId id="274" r:id="rId16"/>
    <p:sldId id="273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300" r:id="rId26"/>
    <p:sldId id="286" r:id="rId27"/>
    <p:sldId id="287" r:id="rId28"/>
    <p:sldId id="289" r:id="rId29"/>
    <p:sldId id="290" r:id="rId30"/>
    <p:sldId id="291" r:id="rId31"/>
    <p:sldId id="292" r:id="rId32"/>
    <p:sldId id="301" r:id="rId33"/>
    <p:sldId id="294" r:id="rId34"/>
    <p:sldId id="295" r:id="rId35"/>
    <p:sldId id="297" r:id="rId36"/>
    <p:sldId id="298" r:id="rId37"/>
    <p:sldId id="302" r:id="rId38"/>
    <p:sldId id="303" r:id="rId39"/>
    <p:sldId id="29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57F4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1716" y="-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2E5165-6000-402C-9981-A93F25F3D54D}" type="datetimeFigureOut">
              <a:rPr lang="es-ES"/>
              <a:pPr>
                <a:defRPr/>
              </a:pPr>
              <a:t>10/08/2011</a:t>
            </a:fld>
            <a:endParaRPr lang="es-E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828D31-245E-48C6-8914-E391F86278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8A657F-6691-4869-B10B-E2D73BBDF44B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D2D20A-9FC1-4763-A988-E5D2A77624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B30F8-0E9E-4AE3-8A72-8929FAE07B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C9AA-20DD-4734-AC4E-31294CB20AF6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BEDE-A6C7-4DA7-929E-3FFF4A2465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C023-D28A-4F54-8946-6B94B3B97AB4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88EA-F68B-4859-9883-A73737FD19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863F-BA27-4CAB-9956-BC1168CBFABB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7E35-7E5E-4D24-92C6-3A4F95EA78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C1F0-681A-4AB8-85A7-05ED392C1505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43A0-D0DC-4413-8170-47CC0A8059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F851-315E-43B1-AB50-C1A67C7D202B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B27F-75EC-4987-A526-523BE9B60B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31A0-4DBF-4C60-8122-0DA79697FF05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5D53-E398-4E9D-8FB1-72F7ED2B12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81E5-0945-4416-BC1D-8B48DF847F3F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90F0-889A-4983-84E8-D56BF44652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E2F7-A0D5-4FDA-9FBC-E8BD4BB13493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1441-1CE8-4A01-ABA8-DBD5FE56FB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F825-AA5D-41A2-9A48-AD21E9C10C57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F82F-AF07-4FFA-91D6-816A40FB08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3C92-FBC5-4EE1-B012-3F4CB7B5B498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00C4-644C-4F25-9F64-E08E42EC19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E76D-7BC2-429E-9E87-755BA06C9DAD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B51A-56B8-4542-9082-5470DE7557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DB72C0-71A3-4157-8478-D5CFE6DF677E}" type="datetimeFigureOut">
              <a:rPr lang="en-US"/>
              <a:pPr>
                <a:defRPr/>
              </a:pPr>
              <a:t>8/10/2011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1B1D6-CF13-4506-869B-3AA8A692AD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975754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MX" sz="4000" b="1" dirty="0" smtClean="0">
                <a:solidFill>
                  <a:schemeClr val="accent1"/>
                </a:solidFill>
              </a:rPr>
              <a:t>Crecimiento fetal y nutrición de la embarazada en América Latina.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CO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Francisco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Mardones</a:t>
            </a:r>
            <a:endParaRPr lang="en-US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México adoptó recientemente las recomendaciones de ganancia de peso para la embarazada del Instituto de Medicina de los EE.UU (IOM, 2009)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Los países de Centroamérica no han decidido cual norma usar. Otros países (Perú, Uruguay y Venezuela) están usando más de alguna alternativa de las cuatro mencionadas en el nivel provincial. </a:t>
            </a:r>
            <a:endParaRPr lang="en-US" smtClean="0"/>
          </a:p>
        </p:txBody>
      </p:sp>
      <p:pic>
        <p:nvPicPr>
          <p:cNvPr id="24579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eomonia.com/Graficos/mexic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276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Las curvas RM y AT difieren de la norma de EE.UU principalmente en que éstas últimas las ganancias de peso no se determinan de manera individual para la talla de cada mujer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Esto limita su uso en LA porque las mujeres en nuestros países tienen una gran variabilidad en talla </a:t>
            </a:r>
            <a:r>
              <a:rPr lang="en-US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mtClean="0">
                <a:solidFill>
                  <a:srgbClr val="FFFF00"/>
                </a:solidFill>
              </a:rPr>
              <a:t>una DE del promedio de talla es aprox 6 cm</a:t>
            </a:r>
          </a:p>
        </p:txBody>
      </p:sp>
      <p:pic>
        <p:nvPicPr>
          <p:cNvPr id="25603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038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Al usar las curvas RM y AT a las mujeres bajas y altas se les recomienda una ganancia de peso proporcionalmente menor o mayor, repectivamente, que a aquellas de talla promedio</a:t>
            </a:r>
            <a:endParaRPr lang="en-US" smtClean="0"/>
          </a:p>
        </p:txBody>
      </p:sp>
      <p:pic>
        <p:nvPicPr>
          <p:cNvPr id="26627" name="Picture 2" descr="http://www.cartoonstock.com/newscartoons/cartoonists/trh/lowres/trhn8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81400"/>
            <a:ext cx="3429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>
                <a:solidFill>
                  <a:srgbClr val="FFFF00"/>
                </a:solidFill>
              </a:rPr>
              <a:t>Actualmente…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71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En los últimos 15 años en LA han habido cambios importantes en el estado nutricional de las mujeres embarazadas y esta transición nutricional ha llegado a muchos países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En Chile: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smtClean="0">
                <a:solidFill>
                  <a:srgbClr val="FFFF00"/>
                </a:solidFill>
              </a:rPr>
              <a:t>Ha ↓ la prevalencia de las embarazadas de bajo peso: 25,7% (1987) a 13,3% (2001)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smtClean="0">
                <a:solidFill>
                  <a:srgbClr val="FFFF00"/>
                </a:solidFill>
              </a:rPr>
              <a:t>Ha ↑ el sobrepeso y obesidad de 18,8% y 12,9%, respectivamente, en 1987 a 21,8% y 32,6%, respectivamente, en 2001 </a:t>
            </a:r>
          </a:p>
          <a:p>
            <a:pPr eaLnBrk="1" hangingPunct="1"/>
            <a:endParaRPr lang="en-US" smtClean="0"/>
          </a:p>
        </p:txBody>
      </p:sp>
      <p:pic>
        <p:nvPicPr>
          <p:cNvPr id="27651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>
                <a:solidFill>
                  <a:srgbClr val="FFFF00"/>
                </a:solidFill>
              </a:rPr>
              <a:t>Actualmente…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28674" name="Picture 2" descr="http://hqjokes.com/pictures/FatLa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62902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7 Marcador de contenido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Una ganancia de peso adecuada representa un objetivo importante en el cuidado prenatal, dado su impacto en el crecimiento fetal y salud materna.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El personal de salud debiera contar con instrumentos de fácil aplicación para determinar el aumento de peso recomendable para cada madre a nivel individual y para el seguimiento de la ganancia de peso durante el embarazo</a:t>
            </a:r>
          </a:p>
        </p:txBody>
      </p:sp>
      <p:sp>
        <p:nvSpPr>
          <p:cNvPr id="29698" name="8 Título"/>
          <p:cNvSpPr>
            <a:spLocks noGrp="1"/>
          </p:cNvSpPr>
          <p:nvPr>
            <p:ph type="title"/>
          </p:nvPr>
        </p:nvSpPr>
        <p:spPr>
          <a:xfrm>
            <a:off x="927100" y="274638"/>
            <a:ext cx="80645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pic>
        <p:nvPicPr>
          <p:cNvPr id="29699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927100" y="274638"/>
            <a:ext cx="79883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Considerando lo avanzado de la transición nutricional,  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 necesitan nuevos estudios sobre los diferentes outcomes asociados con el estado nutricional preconcepcional y luego con las guías de ganancia de peso. </a:t>
            </a:r>
          </a:p>
        </p:txBody>
      </p:sp>
      <p:pic>
        <p:nvPicPr>
          <p:cNvPr id="30723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927100" y="152400"/>
            <a:ext cx="8064500" cy="1905000"/>
          </a:xfrm>
        </p:spPr>
        <p:txBody>
          <a:bodyPr/>
          <a:lstStyle/>
          <a:p>
            <a:pPr algn="just"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por propuesta de EE.UU (IOM) y ganancias de peso de Dinamarca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480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En ese estudio reciente evaluamos esas normas en relación a los siguientes outcomes perinatales (Rev Med Chile 2011; 139: 710-716):</a:t>
            </a:r>
          </a:p>
          <a:p>
            <a:pPr lvl="1" eaLnBrk="1" hangingPunct="1"/>
            <a:r>
              <a:rPr lang="en-US" sz="3200" smtClean="0">
                <a:solidFill>
                  <a:srgbClr val="FFFF00"/>
                </a:solidFill>
              </a:rPr>
              <a:t>PN “riesgoso” (&lt; 3000 g y ≥ 4000 g)</a:t>
            </a:r>
          </a:p>
          <a:p>
            <a:pPr lvl="1" eaLnBrk="1" hangingPunct="1"/>
            <a:r>
              <a:rPr lang="en-US" sz="3200" smtClean="0">
                <a:solidFill>
                  <a:srgbClr val="FFFF00"/>
                </a:solidFill>
              </a:rPr>
              <a:t>Cesárea 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 concluyó que hay una influencia combinada del estado nutricional preconcepcional y la ganancia de peso durante el embarazo en estos outcomes perinatales. </a:t>
            </a:r>
          </a:p>
          <a:p>
            <a:pPr eaLnBrk="1" hangingPunct="1"/>
            <a:endParaRPr lang="en-US" smtClean="0"/>
          </a:p>
        </p:txBody>
      </p:sp>
      <p:pic>
        <p:nvPicPr>
          <p:cNvPr id="31747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Nuestro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próximo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estudio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sería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sobre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curvas</a:t>
            </a:r>
            <a:r>
              <a:rPr lang="en-US" dirty="0" smtClean="0">
                <a:solidFill>
                  <a:srgbClr val="FFFF00"/>
                </a:solidFill>
              </a:rPr>
              <a:t> RM y AT </a:t>
            </a:r>
            <a:r>
              <a:rPr lang="en-US" dirty="0" err="1" smtClean="0">
                <a:solidFill>
                  <a:srgbClr val="FFFF00"/>
                </a:solidFill>
              </a:rPr>
              <a:t>usando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nuevos</a:t>
            </a:r>
            <a:r>
              <a:rPr lang="en-US" dirty="0" smtClean="0">
                <a:solidFill>
                  <a:srgbClr val="FFFF00"/>
                </a:solidFill>
              </a:rPr>
              <a:t> outcomes</a:t>
            </a:r>
            <a:endParaRPr lang="en-US" dirty="0"/>
          </a:p>
        </p:txBody>
      </p:sp>
      <p:pic>
        <p:nvPicPr>
          <p:cNvPr id="32770" name="Picture 2" descr="http://3.bp.blogspot.com/_kRvdqBwrvD8/TOVXFt04wzI/AAAAAAAAABg/ecC-XNiqFuI/s1600/the-fu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4958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/>
          <a:lstStyle/>
          <a:p>
            <a:pPr marL="857250" indent="-857250" eaLnBrk="1" hangingPunct="1">
              <a:buFont typeface="Calibri" pitchFamily="34" charset="0"/>
              <a:buAutoNum type="romanUcPeriod" startAt="2"/>
            </a:pPr>
            <a:r>
              <a:rPr lang="en-US" sz="3600" smtClean="0">
                <a:solidFill>
                  <a:srgbClr val="FFFF00"/>
                </a:solidFill>
              </a:rPr>
              <a:t>Estudiar la cantidad y calidad de la suplementación de múltiples micronutrientes (MMN) en la dieta en LA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Estudios recientes han mostrado que aquellas mujeres de talla baja con sobrepeso tienen una dieta hipercalórica de baja calidad (Mardones F, Farías M. Nutrición de la embarazada. En: Obstetricia. A. Pérez. E. Donoso, eds.  4th Ed. Santiago, Chile: Mediterráneo; 2011; 288-305). 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La nutrición materna de baja calidad causa RCIU o macrosomía fetal (Poston L et al, </a:t>
            </a:r>
            <a:r>
              <a:rPr lang="pt-BR" smtClean="0">
                <a:solidFill>
                  <a:srgbClr val="FFFF00"/>
                </a:solidFill>
              </a:rPr>
              <a:t>Pediatr Res 2011; 69: 175-18).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rgbClr val="FFFF00"/>
                </a:solidFill>
              </a:rPr>
              <a:t>Crecimiento fetal y nutrición de la embarazada en América Latina.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Francisco </a:t>
            </a:r>
            <a:r>
              <a:rPr lang="en-US" dirty="0" err="1"/>
              <a:t>Mardones</a:t>
            </a:r>
            <a:r>
              <a:rPr lang="en-US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dirty="0" smtClean="0"/>
              <a:t>Pontificia Universidad Católica de Chile</a:t>
            </a:r>
            <a:endParaRPr lang="en-US" dirty="0"/>
          </a:p>
        </p:txBody>
      </p:sp>
      <p:pic>
        <p:nvPicPr>
          <p:cNvPr id="15363" name="Picture 2" descr="http://movilidad.universiablogs.net/files/latino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075" y="228600"/>
            <a:ext cx="1965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659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FF00"/>
                </a:solidFill>
              </a:rPr>
              <a:t>La suplementación calórico/proteica balanceada de las mujeres embarazadas ha demostrado aumentar el PN, pero sus efectos son modestos en la mayoría de los casos</a:t>
            </a:r>
          </a:p>
          <a:p>
            <a:pPr eaLnBrk="1" hangingPunct="1">
              <a:lnSpc>
                <a:spcPct val="90000"/>
              </a:lnSpc>
            </a:pPr>
            <a:endParaRPr lang="es-CL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CL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CL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FF00"/>
                </a:solidFill>
              </a:rPr>
              <a:t>Se está investigando los potenciales beneficios de suplementar diferentes micronutrientes a las mujeres embarazadas, ya sea mediante comprimidos o productos dietéticos fortificados</a:t>
            </a:r>
          </a:p>
        </p:txBody>
      </p:sp>
      <p:pic>
        <p:nvPicPr>
          <p:cNvPr id="34819" name="Picture 4" descr="http://www.healthyprogram.net/wp-content/uploads/2011/05/Sample-of-The-Healthy-Diet-During-Pregnancy-Diet-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33600"/>
            <a:ext cx="2895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Múltiples micronutrientes (MMN) y omega-3</a:t>
            </a:r>
            <a:endParaRPr lang="es-ES" sz="4000" smtClean="0">
              <a:solidFill>
                <a:srgbClr val="FFFF00"/>
              </a:solidFill>
            </a:endParaRPr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 ha propuesto un suplemento conteniendo las dosis diarias recomendadas de 15 MMN, basándose en los hallazgos de RCT con diferencias positivas en la media de PN de aproximadamente 60 g en embarazadas sanas (UNICEF/WHO/UNU, 1999)</a:t>
            </a:r>
          </a:p>
        </p:txBody>
      </p:sp>
      <p:pic>
        <p:nvPicPr>
          <p:cNvPr id="35843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2 Marcador de contenido"/>
          <p:cNvSpPr>
            <a:spLocks noGrp="1"/>
          </p:cNvSpPr>
          <p:nvPr>
            <p:ph idx="1"/>
          </p:nvPr>
        </p:nvSpPr>
        <p:spPr>
          <a:xfrm>
            <a:off x="1143000" y="0"/>
            <a:ext cx="7543800" cy="6858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En la última década, Chile suplementa a la población general con 2 MN: Fierro y ácido fólico, a través de la entrega de comprimidos de sulfato ferrosos y fortifiacación de la harina, respectivamente</a:t>
            </a: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Otros países en LA están tomando conductas similares, pero esta información no está disponible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El posible impacto de una combinación de MMN se puede explorar más a fondo dado que los progamas de salud pública ya proveen de ácido fólico y fierro</a:t>
            </a:r>
          </a:p>
        </p:txBody>
      </p:sp>
      <p:pic>
        <p:nvPicPr>
          <p:cNvPr id="36867" name="Picture 2" descr="http://t0.gstatic.com/images?q=tbn:ANd9GcRR4lTIs3UBAgpyLNCJEO3dLcypP-5NVx3Q-287qQDx9ohT1FRG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16256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Múltiples micronutrientes (MMN) sin omega-3</a:t>
            </a:r>
            <a:endParaRPr lang="es-ES" sz="4000" smtClean="0">
              <a:solidFill>
                <a:srgbClr val="FFFF00"/>
              </a:solidFill>
            </a:endParaRPr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La ganancia en PN es similar a la lograda en nuestro RCT sobre una leche fortificada con un  suplemento  de MMN, en el que se observó un aumento de 73 g en el grupo intervenido, en un momento en el cual los programas de suplementación de fierro y ácido fólico aún no estaban en curso (Mardones F et al, AJCN 1988; 47: 413-419)</a:t>
            </a:r>
          </a:p>
        </p:txBody>
      </p:sp>
      <p:pic>
        <p:nvPicPr>
          <p:cNvPr id="37891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228600"/>
            <a:ext cx="7239000" cy="2743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Varios estudios han mostrado que tanto el consumo de pescados ricos en grasa como el consumo de ácidos grasos omega-3 aumentan el PN y prolongan la gestación (Olsen S, 2002; Hornstra G, 2005)</a:t>
            </a:r>
          </a:p>
          <a:p>
            <a:pPr eaLnBrk="1" hangingPunct="1"/>
            <a:endParaRPr lang="es-CL" smtClean="0">
              <a:solidFill>
                <a:srgbClr val="FFFF00"/>
              </a:solidFill>
            </a:endParaRP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CL" smtClean="0">
              <a:solidFill>
                <a:srgbClr val="FFFF00"/>
              </a:solidFill>
            </a:endParaRPr>
          </a:p>
          <a:p>
            <a:pPr eaLnBrk="1" hangingPunct="1"/>
            <a:endParaRPr lang="es-CL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38914" name="Picture 4" descr="http://www.markwheadon.com/blog/wp-content/uploads/2009/03/fish-sca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54325"/>
            <a:ext cx="4953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5 Marcador de contenido"/>
          <p:cNvSpPr>
            <a:spLocks noGrp="1"/>
          </p:cNvSpPr>
          <p:nvPr>
            <p:ph sz="half" idx="4294967295"/>
          </p:nvPr>
        </p:nvSpPr>
        <p:spPr>
          <a:xfrm>
            <a:off x="1143000" y="304800"/>
            <a:ext cx="8001000" cy="6248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Nuevo estudio de Múltiples micronutrientes (MMN) con  omega-3: 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En un estudio reciente fortificamos leche en polvo con ácido alfa-linolenico (omega-3) + una mezcla similar de vitaminas y minerales (Mardones F et al, Public Health Nutr. 2008; 11 (1): 30-40).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El análisis mostró que el promedio de PN fue mayor en el grupo experimental  v/s el grupo control, con una diferencia de 118 g (IC 95% 47-190 g) (comparando los grupos en tratamiento) .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La talla al nacer tuvo una diferencia de 0.57 cm (IC 95% 0.19-0.96)</a:t>
            </a:r>
          </a:p>
          <a:p>
            <a:pPr lvl="1"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39938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5 Marcador de contenido"/>
          <p:cNvSpPr>
            <a:spLocks noGrp="1"/>
          </p:cNvSpPr>
          <p:nvPr>
            <p:ph idx="1"/>
          </p:nvPr>
        </p:nvSpPr>
        <p:spPr>
          <a:xfrm>
            <a:off x="838200" y="76200"/>
            <a:ext cx="8229600" cy="6553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La combinación de MMN y ácidos grasos omega-3 aún puede tener un impacto importante en el crecimiento fetal, incluso mayor a la diferencia observada de 60 g, cuando se administra además ácido fólico y fierro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En el análisis por intención de tratamiento la diferencia en PN fue significativa pero menor (65,4 g (IC 95% 5-126 g)). Además, la incidencia de parto prematuro &lt; 34 semanas fue menor (0.4% vs. 2.1%) en el grupo intervenido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Los resultados de vieron afectados por la importante cantidad de mujeres que no consumió la leche en polvo por una falla del producto, reduciendo los grupos efectivamente tratados de 450 a 350 mujeres en cada grupo</a:t>
            </a:r>
          </a:p>
        </p:txBody>
      </p:sp>
      <p:pic>
        <p:nvPicPr>
          <p:cNvPr id="40962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1066800" y="457200"/>
            <a:ext cx="8077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Se requieren más estudios en esta área. Esta necesidad debiera considerarse a la luz de nuevos hallazgos que apoyan la suplementación de omega-3 durante el embarazo.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Otro estudio realizado en México ha mostrado resultado favorables en mujeres primigestas (Ramakrishnan U et al. Food Nutr Bull 2010; 31 (2 S): S108-S116); se están estudiando los beneficios a largo plazo en la salud y desarrollo infantil.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Se han realizando estudios sobre la suplementación de calcio en el embarazo en Argentina, reportando una disminución de la incidencia de hipertension y caries (Belizan: Acta Obstet Gynecol Scand 2010; 89 (11): 1396-1402).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927100" y="0"/>
            <a:ext cx="8216900" cy="2438400"/>
          </a:xfrm>
        </p:spPr>
        <p:txBody>
          <a:bodyPr/>
          <a:lstStyle/>
          <a:p>
            <a:pPr marL="857250" indent="-857250" eaLnBrk="1" hangingPunct="1">
              <a:buFont typeface="Calibri" pitchFamily="34" charset="0"/>
              <a:buAutoNum type="romanUcPeriod" startAt="3"/>
            </a:pPr>
            <a:r>
              <a:rPr lang="en-US" sz="3200" smtClean="0">
                <a:solidFill>
                  <a:srgbClr val="FFFF00"/>
                </a:solidFill>
              </a:rPr>
              <a:t>Nuevos indicadores en el RN para evaluar riesgos en salud a mediano y largo plazo relacionados con la vida temprana, especialmente durante el embarazo.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00"/>
                </a:solidFill>
              </a:rPr>
              <a:t>Se requiere encontrar nuevos patrones de oro para clasificar a los RN en cuanto a su riesgo de salud futuro, ya que el PN no se asocia siempre a outcomes a mediano o largo plazo (Godfrey KM, </a:t>
            </a:r>
            <a:r>
              <a:rPr lang="pt-BR" sz="3000" smtClean="0"/>
              <a:t>J </a:t>
            </a:r>
            <a:r>
              <a:rPr lang="pt-BR" sz="3000" smtClean="0">
                <a:solidFill>
                  <a:srgbClr val="FFFF00"/>
                </a:solidFill>
              </a:rPr>
              <a:t>Pediatr Endocr Met 2001; 14: 1507-1513</a:t>
            </a:r>
            <a:r>
              <a:rPr lang="en-US" sz="3000" smtClean="0">
                <a:solidFill>
                  <a:srgbClr val="FFFF00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00"/>
                </a:solidFill>
              </a:rPr>
              <a:t>La composición corporal al nacer se ha asociado a insulinorresistencia en la adultez y se están considerando nuevas medidas epigenéticas como factores de riesgo para la adiposidad futura (Godfrey KM et al.</a:t>
            </a:r>
            <a:r>
              <a:rPr lang="pt-BR" sz="3000" smtClean="0"/>
              <a:t> </a:t>
            </a:r>
            <a:r>
              <a:rPr lang="pt-BR" sz="3000" smtClean="0">
                <a:solidFill>
                  <a:srgbClr val="FFFF00"/>
                </a:solidFill>
              </a:rPr>
              <a:t>Diabetes 2011; 60 (5):1528-34</a:t>
            </a:r>
            <a:r>
              <a:rPr lang="en-US" sz="3000" smtClean="0">
                <a:solidFill>
                  <a:srgbClr val="FFFF00"/>
                </a:solidFill>
              </a:rPr>
              <a:t> ).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  <p:pic>
        <p:nvPicPr>
          <p:cNvPr id="43011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2 Marcador de contenido"/>
          <p:cNvSpPr>
            <a:spLocks noGrp="1"/>
          </p:cNvSpPr>
          <p:nvPr>
            <p:ph idx="1"/>
          </p:nvPr>
        </p:nvSpPr>
        <p:spPr>
          <a:xfrm>
            <a:off x="838200" y="685800"/>
            <a:ext cx="8229600" cy="60198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FF00"/>
                </a:solidFill>
              </a:rPr>
              <a:t>La importancia de la TN ha sido reconocida también en muchos estudios de países de LA :</a:t>
            </a:r>
          </a:p>
          <a:p>
            <a:pPr eaLnBrk="1" hangingPunct="1">
              <a:buFont typeface="Arial" charset="0"/>
              <a:buNone/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3000" smtClean="0">
                <a:solidFill>
                  <a:srgbClr val="FFFF00"/>
                </a:solidFill>
              </a:rPr>
              <a:t>En Brazil, la Universidad de Pelotas demostró que la TN predice fuertemente la talla en la adolescencia y que el efecto del PN desaparece al ajustar por la TN (</a:t>
            </a:r>
            <a:r>
              <a:rPr lang="pt-BR" sz="2800" smtClean="0">
                <a:solidFill>
                  <a:srgbClr val="FFFF00"/>
                </a:solidFill>
              </a:rPr>
              <a:t>C S Pública 2008; 24 (4): 871-8</a:t>
            </a:r>
            <a:r>
              <a:rPr lang="pt-BR" sz="3000" smtClean="0">
                <a:solidFill>
                  <a:srgbClr val="FFFF00"/>
                </a:solidFill>
              </a:rPr>
              <a:t>). </a:t>
            </a:r>
            <a:endParaRPr lang="en-US" sz="3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3000" smtClean="0">
                <a:solidFill>
                  <a:srgbClr val="FFFF00"/>
                </a:solidFill>
              </a:rPr>
              <a:t>La talla adulta también se asocia fuertemente a la mortalidad general tanto en Chile como en otros países, confirmando la importancia en salud pública de la TN (</a:t>
            </a:r>
            <a:r>
              <a:rPr lang="pt-BR" sz="3000" smtClean="0">
                <a:solidFill>
                  <a:srgbClr val="FFFF00"/>
                </a:solidFill>
              </a:rPr>
              <a:t>Koch E et al. </a:t>
            </a:r>
            <a:r>
              <a:rPr lang="fi-FI" sz="2800" smtClean="0">
                <a:solidFill>
                  <a:srgbClr val="FFFF00"/>
                </a:solidFill>
              </a:rPr>
              <a:t>Ann Epidemiol 2010; 20: 487-492</a:t>
            </a:r>
            <a:r>
              <a:rPr lang="pt-BR" sz="3000" smtClean="0">
                <a:solidFill>
                  <a:srgbClr val="FFFF00"/>
                </a:solidFill>
              </a:rPr>
              <a:t>). </a:t>
            </a:r>
            <a:endParaRPr lang="en-US" sz="3000" smtClean="0">
              <a:solidFill>
                <a:srgbClr val="FFFF00"/>
              </a:solidFill>
            </a:endParaRPr>
          </a:p>
        </p:txBody>
      </p:sp>
      <p:pic>
        <p:nvPicPr>
          <p:cNvPr id="44034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>
                <a:solidFill>
                  <a:srgbClr val="FFFF00"/>
                </a:solidFill>
              </a:rPr>
              <a:t>Temas que se proponen:…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05400"/>
          </a:xfrm>
        </p:spPr>
        <p:txBody>
          <a:bodyPr rtlCol="0">
            <a:normAutofit fontScale="92500" lnSpcReduction="1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Acordar</a:t>
            </a:r>
            <a:r>
              <a:rPr lang="en-US" dirty="0" smtClean="0">
                <a:solidFill>
                  <a:srgbClr val="FFFF00"/>
                </a:solidFill>
              </a:rPr>
              <a:t> la </a:t>
            </a:r>
            <a:r>
              <a:rPr lang="en-US" dirty="0" err="1" smtClean="0">
                <a:solidFill>
                  <a:srgbClr val="FFFF00"/>
                </a:solidFill>
              </a:rPr>
              <a:t>clasificación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nutricional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antropométrica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inicio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embarazo</a:t>
            </a:r>
            <a:r>
              <a:rPr lang="en-US" dirty="0" smtClean="0">
                <a:solidFill>
                  <a:srgbClr val="FFFF00"/>
                </a:solidFill>
              </a:rPr>
              <a:t> y </a:t>
            </a:r>
            <a:r>
              <a:rPr lang="en-US" dirty="0" err="1" smtClean="0">
                <a:solidFill>
                  <a:srgbClr val="FFFF00"/>
                </a:solidFill>
              </a:rPr>
              <a:t>las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recomendaciones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ganancia</a:t>
            </a:r>
            <a:r>
              <a:rPr lang="en-US" dirty="0" smtClean="0">
                <a:solidFill>
                  <a:srgbClr val="FFFF00"/>
                </a:solidFill>
              </a:rPr>
              <a:t> de peso </a:t>
            </a:r>
            <a:r>
              <a:rPr lang="en-US" dirty="0" err="1" smtClean="0">
                <a:solidFill>
                  <a:srgbClr val="FFFF00"/>
                </a:solidFill>
              </a:rPr>
              <a:t>durante</a:t>
            </a:r>
            <a:r>
              <a:rPr lang="en-US" dirty="0" smtClean="0">
                <a:solidFill>
                  <a:srgbClr val="FFFF00"/>
                </a:solidFill>
              </a:rPr>
              <a:t> el </a:t>
            </a:r>
            <a:r>
              <a:rPr lang="en-US" dirty="0" err="1" smtClean="0">
                <a:solidFill>
                  <a:srgbClr val="FFFF00"/>
                </a:solidFill>
              </a:rPr>
              <a:t>mismo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Estudiar</a:t>
            </a:r>
            <a:r>
              <a:rPr lang="en-US" dirty="0" smtClean="0">
                <a:solidFill>
                  <a:srgbClr val="FFFF00"/>
                </a:solidFill>
              </a:rPr>
              <a:t> la </a:t>
            </a:r>
            <a:r>
              <a:rPr lang="en-US" dirty="0" err="1" smtClean="0">
                <a:solidFill>
                  <a:srgbClr val="FFFF00"/>
                </a:solidFill>
              </a:rPr>
              <a:t>cantidad</a:t>
            </a:r>
            <a:r>
              <a:rPr lang="en-US" dirty="0" smtClean="0">
                <a:solidFill>
                  <a:srgbClr val="FFFF00"/>
                </a:solidFill>
              </a:rPr>
              <a:t> y </a:t>
            </a:r>
            <a:r>
              <a:rPr lang="en-US" dirty="0" err="1" smtClean="0">
                <a:solidFill>
                  <a:srgbClr val="FFFF00"/>
                </a:solidFill>
              </a:rPr>
              <a:t>calidad</a:t>
            </a:r>
            <a:r>
              <a:rPr lang="en-US" dirty="0" smtClean="0">
                <a:solidFill>
                  <a:srgbClr val="FFFF00"/>
                </a:solidFill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</a:rPr>
              <a:t>suplementación</a:t>
            </a:r>
            <a:r>
              <a:rPr lang="en-US" dirty="0" smtClean="0">
                <a:solidFill>
                  <a:srgbClr val="FFFF00"/>
                </a:solidFill>
              </a:rPr>
              <a:t> de multi-</a:t>
            </a:r>
            <a:r>
              <a:rPr lang="en-US" dirty="0" err="1" smtClean="0">
                <a:solidFill>
                  <a:srgbClr val="FFFF00"/>
                </a:solidFill>
              </a:rPr>
              <a:t>micronutrientes</a:t>
            </a:r>
            <a:r>
              <a:rPr lang="en-US" dirty="0" smtClean="0">
                <a:solidFill>
                  <a:srgbClr val="FFFF00"/>
                </a:solidFill>
              </a:rPr>
              <a:t> (MMN) en la </a:t>
            </a:r>
            <a:r>
              <a:rPr lang="en-US" dirty="0" err="1" smtClean="0">
                <a:solidFill>
                  <a:srgbClr val="FFFF00"/>
                </a:solidFill>
              </a:rPr>
              <a:t>dieta</a:t>
            </a:r>
            <a:r>
              <a:rPr lang="en-US" dirty="0" smtClean="0">
                <a:solidFill>
                  <a:srgbClr val="FFFF00"/>
                </a:solidFill>
              </a:rPr>
              <a:t> en </a:t>
            </a:r>
            <a:r>
              <a:rPr lang="en-US" dirty="0" err="1">
                <a:solidFill>
                  <a:srgbClr val="FFFF00"/>
                </a:solidFill>
              </a:rPr>
              <a:t>L</a:t>
            </a:r>
            <a:r>
              <a:rPr lang="en-US" dirty="0" err="1" smtClean="0">
                <a:solidFill>
                  <a:srgbClr val="FFFF00"/>
                </a:solidFill>
              </a:rPr>
              <a:t>atinoamérica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Nuevos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indicadores</a:t>
            </a:r>
            <a:r>
              <a:rPr lang="en-US" dirty="0">
                <a:solidFill>
                  <a:srgbClr val="FFFF00"/>
                </a:solidFill>
              </a:rPr>
              <a:t> en el RN </a:t>
            </a:r>
            <a:r>
              <a:rPr lang="en-US" dirty="0" err="1">
                <a:solidFill>
                  <a:srgbClr val="FFFF00"/>
                </a:solidFill>
              </a:rPr>
              <a:t>para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evaluar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riesgos</a:t>
            </a:r>
            <a:r>
              <a:rPr lang="en-US" dirty="0">
                <a:solidFill>
                  <a:srgbClr val="FFFF00"/>
                </a:solidFill>
              </a:rPr>
              <a:t> en </a:t>
            </a:r>
            <a:r>
              <a:rPr lang="en-US" dirty="0" err="1">
                <a:solidFill>
                  <a:srgbClr val="FFFF00"/>
                </a:solidFill>
              </a:rPr>
              <a:t>salud</a:t>
            </a:r>
            <a:r>
              <a:rPr lang="en-US" dirty="0">
                <a:solidFill>
                  <a:srgbClr val="FFFF00"/>
                </a:solidFill>
              </a:rPr>
              <a:t> a </a:t>
            </a:r>
            <a:r>
              <a:rPr lang="en-US" dirty="0" err="1">
                <a:solidFill>
                  <a:srgbClr val="FFFF00"/>
                </a:solidFill>
              </a:rPr>
              <a:t>mediano</a:t>
            </a:r>
            <a:r>
              <a:rPr lang="en-US" dirty="0">
                <a:solidFill>
                  <a:srgbClr val="FFFF00"/>
                </a:solidFill>
              </a:rPr>
              <a:t> y largo </a:t>
            </a:r>
            <a:r>
              <a:rPr lang="en-US" dirty="0" err="1">
                <a:solidFill>
                  <a:srgbClr val="FFFF00"/>
                </a:solidFill>
              </a:rPr>
              <a:t>plazo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relacionados</a:t>
            </a:r>
            <a:r>
              <a:rPr lang="en-US" dirty="0">
                <a:solidFill>
                  <a:srgbClr val="FFFF00"/>
                </a:solidFill>
              </a:rPr>
              <a:t> con la </a:t>
            </a:r>
            <a:r>
              <a:rPr lang="en-US" dirty="0" err="1">
                <a:solidFill>
                  <a:srgbClr val="FFFF00"/>
                </a:solidFill>
              </a:rPr>
              <a:t>vida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temprana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especialmente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durante</a:t>
            </a:r>
            <a:r>
              <a:rPr lang="en-US" dirty="0">
                <a:solidFill>
                  <a:srgbClr val="FFFF00"/>
                </a:solidFill>
              </a:rPr>
              <a:t> el </a:t>
            </a:r>
            <a:r>
              <a:rPr lang="en-US" dirty="0" err="1">
                <a:solidFill>
                  <a:srgbClr val="FFFF00"/>
                </a:solidFill>
              </a:rPr>
              <a:t>embarazo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6387" name="Picture 2" descr="http://www.cresent.co.uk/images/learning-objectives-gallery/target-thumb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692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7100" y="304800"/>
            <a:ext cx="77597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00"/>
                </a:solidFill>
              </a:rPr>
              <a:t>La capacidad cognitiva se ve influida por factores de la vida temprana, como se ha demostrado en diferentes estudios realizados en países desarrollados.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00"/>
                </a:solidFill>
              </a:rPr>
              <a:t>Estudios recientes realizados en escolares en LA, específicamente en Guatemala y Chile, están mostrando resultados similares, incluyendo un efecto más importante de la TN al compararlo con el efecto del PN (Martorell R</a:t>
            </a:r>
            <a:r>
              <a:rPr lang="en-US" sz="3000" smtClean="0"/>
              <a:t> </a:t>
            </a:r>
            <a:r>
              <a:rPr lang="en-US" sz="3000" smtClean="0">
                <a:solidFill>
                  <a:srgbClr val="FFFF00"/>
                </a:solidFill>
              </a:rPr>
              <a:t>J Nutr 2010, 140: 411-414; Mardones F et al, enviado a publicac. 2011); en Chile una TN &lt; 50 cm tuvo los peores resultados. 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rgbClr val="FFFF00"/>
              </a:solidFill>
            </a:endParaRPr>
          </a:p>
        </p:txBody>
      </p:sp>
      <p:pic>
        <p:nvPicPr>
          <p:cNvPr id="45058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FF00"/>
                </a:solidFill>
              </a:rPr>
              <a:t>La prevalencia de obesidad en escolares se ha asociado inversamente con la TN ajustada en Chile (</a:t>
            </a:r>
            <a:r>
              <a:rPr lang="pt-BR" sz="3000" smtClean="0">
                <a:solidFill>
                  <a:srgbClr val="FFFF00"/>
                </a:solidFill>
              </a:rPr>
              <a:t>Mardones F et al. </a:t>
            </a:r>
            <a:r>
              <a:rPr lang="fr-FR" sz="3000" smtClean="0">
                <a:solidFill>
                  <a:srgbClr val="FFFF00"/>
                </a:solidFill>
              </a:rPr>
              <a:t>Int J Epidemiol 2008; 37: 902–1010</a:t>
            </a:r>
            <a:r>
              <a:rPr lang="pt-BR" sz="3000" smtClean="0">
                <a:solidFill>
                  <a:srgbClr val="FFFF00"/>
                </a:solidFill>
              </a:rPr>
              <a:t>); la tasa más alta en TN </a:t>
            </a:r>
            <a:r>
              <a:rPr lang="en-US" sz="3000" smtClean="0">
                <a:solidFill>
                  <a:srgbClr val="FFFF00"/>
                </a:solidFill>
              </a:rPr>
              <a:t>&lt; 50 cm.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FF00"/>
                </a:solidFill>
              </a:rPr>
              <a:t>Uauy et al reportaron que en sociedades en transición nutricional los niños están presentando una ganancia de peso excesiva pero una escasa ganancia en talla (</a:t>
            </a:r>
            <a:r>
              <a:rPr lang="pt-BR" sz="3000" smtClean="0">
                <a:solidFill>
                  <a:srgbClr val="FFFF00"/>
                </a:solidFill>
              </a:rPr>
              <a:t>Uauy R,2006</a:t>
            </a:r>
            <a:r>
              <a:rPr lang="en-US" sz="300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FF00"/>
                </a:solidFill>
              </a:rPr>
              <a:t>Estos fenómenos combinados aumentan el IMC, lo que hace indispensable tomar medidas para mejorar la TN y ayudar a combatir la obesidad</a:t>
            </a:r>
            <a:endParaRPr lang="en-US" sz="3000" smtClean="0"/>
          </a:p>
        </p:txBody>
      </p:sp>
      <p:pic>
        <p:nvPicPr>
          <p:cNvPr id="46082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habu73.com/wp/img/h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56530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Otro estudio chileno en escolares mostró asociaciones inversas significativas entre el PN, TN y EG con componentes del sindrome metabólico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La HTA tuvo un OR para TN &lt; 50 cm de 1.46 (IC 95%: 1.13-1.88) (Mardones F et al. Abstract approved in the 7th International DOHaD congress, Portland, Oregon. J of DoHaD, in press, 2011).</a:t>
            </a:r>
            <a:r>
              <a:rPr lang="en-US" smtClean="0"/>
              <a:t>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48130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609600" y="304800"/>
            <a:ext cx="8534400" cy="6172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La idea de considerar la TN &lt; 50 cm como un posible nuevo indicador del crecimiento fetal, necesita nuevos estudios para confirmar su posible asociación con outcomes en salud a mediano y largo plazo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Proporción de este indicador en LA (Mardones F, Grandi C, Moratorio X. Chapter 9 in: Healthy growth in the south cone of Latin America. R Uauy, S Carmuega, eds. Buenos Aires, in press, 2011): 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Argentina 48%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Chile 44.5%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Uruguay 62.7% (posible 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asociación con mayor preval. 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de tabaquismo materno)</a:t>
            </a:r>
          </a:p>
        </p:txBody>
      </p:sp>
      <p:pic>
        <p:nvPicPr>
          <p:cNvPr id="49154" name="Picture 4" descr="http://t1.gstatic.com/images?q=tbn:ANd9GcQa60RSLQ_SA_BrrilVraXwwrwT5lAR3pgBtXYohipY_QD-W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241800"/>
            <a:ext cx="3571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2 Marcador de contenido"/>
          <p:cNvSpPr>
            <a:spLocks noGrp="1"/>
          </p:cNvSpPr>
          <p:nvPr>
            <p:ph idx="1"/>
          </p:nvPr>
        </p:nvSpPr>
        <p:spPr>
          <a:xfrm>
            <a:off x="838200" y="228600"/>
            <a:ext cx="80772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FFF00"/>
                </a:solidFill>
              </a:rPr>
              <a:t>Otros países en LA y diferentes poblaciones de India y Australia tienen las siguientes proporciones de TN &lt; 50: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Brazil (Pelotas): 76,5%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India (Bombay): 78,8%.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Colombia (Departmento de Caldas):  54,5%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Colombia (Medellín, 2009):  67,6%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Australia oriental (Madres indígenas): 50,8%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Australia oriental (Madres no indígenas: incluye Caucásicas, Asiáticas, Indias, Africanas, Maoríes y otras etnias): 37,6%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Australia oriental (madres Caucásicas): 36,6% (Mardones F, 2011)</a:t>
            </a:r>
            <a:endParaRPr lang="en-US" sz="2400" smtClean="0">
              <a:solidFill>
                <a:srgbClr val="FFFF00"/>
              </a:solidFill>
            </a:endParaRPr>
          </a:p>
        </p:txBody>
      </p:sp>
      <p:pic>
        <p:nvPicPr>
          <p:cNvPr id="50178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7100" y="228600"/>
            <a:ext cx="7759700" cy="632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smtClean="0">
                <a:solidFill>
                  <a:srgbClr val="FFFF00"/>
                </a:solidFill>
              </a:rPr>
              <a:t>La intervención nutricional temprana en Guatemala demostró que mayores TN mejoraron la talla adulta, resultando en ganancias significativas en capital humano y productividad económica (</a:t>
            </a:r>
            <a:r>
              <a:rPr lang="es-ES" sz="3000" smtClean="0">
                <a:solidFill>
                  <a:srgbClr val="FFFF00"/>
                </a:solidFill>
              </a:rPr>
              <a:t>Martorell R, 2010)</a:t>
            </a:r>
            <a:endParaRPr lang="en-US" sz="3000" smtClean="0">
              <a:solidFill>
                <a:srgbClr val="FFFF00"/>
              </a:solidFill>
            </a:endParaRPr>
          </a:p>
          <a:p>
            <a:pPr eaLnBrk="1" hangingPunct="1"/>
            <a:endParaRPr lang="en-US" sz="30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3000" smtClean="0">
                <a:solidFill>
                  <a:srgbClr val="FFFF00"/>
                </a:solidFill>
              </a:rPr>
              <a:t>Experiencias internacionales han mostrado que para mejorar PN y TN es necesario superar la restricción materna secundaria a una baja talla materna (Gluckman P, Beedle A, Hanson M. Principles of evolutionary medicine. Chapter 7: Reproduction. Oxford University Press Inc.: New York, 2009; 151-78).</a:t>
            </a:r>
          </a:p>
          <a:p>
            <a:pPr eaLnBrk="1" hangingPunct="1"/>
            <a:endParaRPr lang="en-US" sz="3000" smtClean="0">
              <a:solidFill>
                <a:srgbClr val="FFFF00"/>
              </a:solidFill>
            </a:endParaRPr>
          </a:p>
        </p:txBody>
      </p:sp>
      <p:pic>
        <p:nvPicPr>
          <p:cNvPr id="51202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s-ES" sz="3600" smtClean="0">
                <a:solidFill>
                  <a:srgbClr val="FFFF00"/>
                </a:solidFill>
              </a:rPr>
              <a:t>Promedio del PN en Argentina, Chile y Uruguay (1, 2, y 3)</a:t>
            </a:r>
            <a:endParaRPr lang="en-US" sz="4000" smtClean="0"/>
          </a:p>
        </p:txBody>
      </p:sp>
      <p:graphicFrame>
        <p:nvGraphicFramePr>
          <p:cNvPr id="52332" name="Group 108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751513"/>
        </p:xfrm>
        <a:graphic>
          <a:graphicData uri="http://schemas.openxmlformats.org/drawingml/2006/table">
            <a:tbl>
              <a:tblPr/>
              <a:tblGrid>
                <a:gridCol w="304800"/>
                <a:gridCol w="990600"/>
                <a:gridCol w="2362200"/>
                <a:gridCol w="1828800"/>
                <a:gridCol w="1676400"/>
                <a:gridCol w="1676400"/>
              </a:tblGrid>
              <a:tr h="623888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PN (g)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Talla Preconcepcional  (m)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Baja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(&lt; 1.52)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(1.52 –1.60)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(&gt; 1.60 )                                  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4203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9104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Media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3339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3360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3424 *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3375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IC 95%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3320 – 3358  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3346 – 3374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3406 – 3441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3365 - 3385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13079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23280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Media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3255**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3354**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3456 **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3390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IC 95%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3240 – 3271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3345 – 3364          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3442 – 3470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15234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31316***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Media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3061**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3180**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3306**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3234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580,4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IC 95%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3023 – 3075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3171 – 3189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3297 – 3315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3217 – 3229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>
          <a:xfrm>
            <a:off x="131763" y="274638"/>
            <a:ext cx="8783637" cy="1143000"/>
          </a:xfrm>
        </p:spPr>
        <p:txBody>
          <a:bodyPr/>
          <a:lstStyle/>
          <a:p>
            <a:r>
              <a:rPr lang="es-ES" sz="3600" smtClean="0">
                <a:solidFill>
                  <a:srgbClr val="FFFF00"/>
                </a:solidFill>
              </a:rPr>
              <a:t>Categorías de talla materna y riesgo de baja talla al nacer (&lt;  50 cm) en Chile y Uruguay </a:t>
            </a:r>
            <a:endParaRPr lang="en-US" sz="3600" smtClean="0">
              <a:solidFill>
                <a:srgbClr val="FFFF00"/>
              </a:solidFill>
            </a:endParaRPr>
          </a:p>
        </p:txBody>
      </p:sp>
      <p:graphicFrame>
        <p:nvGraphicFramePr>
          <p:cNvPr id="53317" name="Group 69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001000" cy="4270375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381000"/>
                <a:gridCol w="1371600"/>
                <a:gridCol w="1600200"/>
                <a:gridCol w="1204913"/>
                <a:gridCol w="1081087"/>
              </a:tblGrid>
              <a:tr h="274638"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Talla Materna  (m)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Baja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Media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3238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(&lt; 1.52) 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(1.52 –1.60)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(&gt; 1.60)                                    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4631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1378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5568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23277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TN &lt; 50 cm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2638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5966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1996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57,0          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45,6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35,8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45,5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Uruguay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1969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13832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14987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30778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TN &lt; 50 cm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1491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9356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8608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19455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          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67,6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57,4    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63,30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5562600"/>
            <a:ext cx="8534400" cy="11430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4100" dirty="0" smtClean="0">
                <a:solidFill>
                  <a:srgbClr val="FFFF00"/>
                </a:solidFill>
              </a:rPr>
              <a:t>“Maternidad”, Fernando Botero, 2003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L" sz="2300" dirty="0" smtClean="0">
              <a:solidFill>
                <a:srgbClr val="FFFF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2300" dirty="0" smtClean="0">
                <a:solidFill>
                  <a:srgbClr val="FFFF00"/>
                </a:solidFill>
              </a:rPr>
              <a:t>…</a:t>
            </a:r>
            <a:r>
              <a:rPr lang="es-CL" sz="2300" dirty="0" err="1" smtClean="0">
                <a:solidFill>
                  <a:srgbClr val="FFFF00"/>
                </a:solidFill>
              </a:rPr>
              <a:t>Thank</a:t>
            </a:r>
            <a:r>
              <a:rPr lang="es-CL" sz="2300" dirty="0" smtClean="0">
                <a:solidFill>
                  <a:srgbClr val="FFFF00"/>
                </a:solidFill>
              </a:rPr>
              <a:t> </a:t>
            </a:r>
            <a:r>
              <a:rPr lang="es-CL" sz="2300" dirty="0" err="1" smtClean="0">
                <a:solidFill>
                  <a:srgbClr val="FFFF00"/>
                </a:solidFill>
              </a:rPr>
              <a:t>You</a:t>
            </a:r>
            <a:r>
              <a:rPr lang="es-CL" sz="2300" dirty="0" smtClean="0">
                <a:solidFill>
                  <a:srgbClr val="FFFF00"/>
                </a:solidFill>
              </a:rPr>
              <a:t>!</a:t>
            </a:r>
            <a:endParaRPr lang="en-US" sz="2300" dirty="0">
              <a:solidFill>
                <a:srgbClr val="FFFF00"/>
              </a:solidFill>
            </a:endParaRPr>
          </a:p>
        </p:txBody>
      </p:sp>
      <p:pic>
        <p:nvPicPr>
          <p:cNvPr id="54274" name="Picture 2" descr="http://www.robinsons-artgallery.com/images/artists/28/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2195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27273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25796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14800"/>
            <a:ext cx="2743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524000"/>
          </a:xfrm>
        </p:spPr>
        <p:txBody>
          <a:bodyPr/>
          <a:lstStyle/>
          <a:p>
            <a:pPr marL="571500" indent="-571500" eaLnBrk="1" hangingPunct="1"/>
            <a:r>
              <a:rPr lang="en-US" sz="3600" smtClean="0">
                <a:solidFill>
                  <a:srgbClr val="FFFF00"/>
                </a:solidFill>
              </a:rPr>
              <a:t>Acordar la evaluación nutricional y las recomendaciones de ganancia de peso durante el embarazo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Las recomendaciones internacionales durante los 70s y 80s establecieron que la ganancia de peso optima durante el embarazo eran 12,5 kg, independiente del peso y talla preconcepcional materno (WHO/FAO 1973, WHO 1985, WHO 2004).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Un estándar desarrollado en Uruguay sirvió para este motivo en la región LA durante los 80s (CLAP. Fescina RH, 1983)</a:t>
            </a:r>
          </a:p>
        </p:txBody>
      </p:sp>
      <p:pic>
        <p:nvPicPr>
          <p:cNvPr id="18435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0752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En los 80 estudiamos embarazadas chilenas sanas con recién nacidos de término (39-41 sem), sanos.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Con esos datos  se contruyo la curva de ganancia de peso en la embarazada Rosso-Mardones (RM).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 La zona normal o verde muestra la “masa crítica” materna que resulta en un peso de nacimiento “óptimo” (promedio ± 1 DE de estas madres sanas), (Matern Child Nutr. 2005; 1 (2): 77-90)</a:t>
            </a:r>
          </a:p>
        </p:txBody>
      </p:sp>
      <p:pic>
        <p:nvPicPr>
          <p:cNvPr id="19459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11 Marcador de contenido" descr="Curva R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8475" y="685800"/>
            <a:ext cx="4454525" cy="6096000"/>
          </a:xfrm>
        </p:spPr>
      </p:pic>
      <p:sp>
        <p:nvSpPr>
          <p:cNvPr id="13" name="12 Flecha derecha"/>
          <p:cNvSpPr/>
          <p:nvPr/>
        </p:nvSpPr>
        <p:spPr>
          <a:xfrm>
            <a:off x="3810000" y="4114800"/>
            <a:ext cx="381000" cy="304800"/>
          </a:xfrm>
          <a:prstGeom prst="rightArrow">
            <a:avLst/>
          </a:prstGeom>
          <a:solidFill>
            <a:srgbClr val="57F42C"/>
          </a:solidFill>
          <a:ln>
            <a:solidFill>
              <a:srgbClr val="57F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4305300" y="4229100"/>
            <a:ext cx="1143000" cy="0"/>
          </a:xfrm>
          <a:prstGeom prst="line">
            <a:avLst/>
          </a:prstGeom>
          <a:ln w="76200">
            <a:solidFill>
              <a:srgbClr val="57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2 Marcador de contenido"/>
          <p:cNvSpPr txBox="1">
            <a:spLocks/>
          </p:cNvSpPr>
          <p:nvPr/>
        </p:nvSpPr>
        <p:spPr bwMode="auto">
          <a:xfrm>
            <a:off x="4648200" y="1524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L" sz="2800">
                <a:solidFill>
                  <a:srgbClr val="FFFF00"/>
                </a:solidFill>
                <a:latin typeface="Calibri" pitchFamily="34" charset="0"/>
              </a:rPr>
              <a:t>Curva Rosso-Mardones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485" name="6 Marcador de contenido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038600" cy="5486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</a:rPr>
              <a:t>Curva acorde con una propuesta reciente de la OMS para establecer un PN óptimo (Promoting Optimal Fetal Development. Nutrition for Health and Development / Making Pregnancy Safer. WHO, 2006).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43400" y="3810000"/>
            <a:ext cx="228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6019800" y="64770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10 CuadroTexto"/>
          <p:cNvSpPr txBox="1">
            <a:spLocks noChangeArrowheads="1"/>
          </p:cNvSpPr>
          <p:nvPr/>
        </p:nvSpPr>
        <p:spPr bwMode="auto">
          <a:xfrm>
            <a:off x="6248400" y="64008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Weeks</a:t>
            </a:r>
            <a:endParaRPr lang="en-US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62735" y="3886200"/>
            <a:ext cx="461665" cy="61853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</a:rPr>
              <a:t>BMI</a:t>
            </a:r>
            <a:endParaRPr lang="en-US" dirty="0">
              <a:latin typeface="+mn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848600" y="48006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1" name="18 CuadroTexto"/>
          <p:cNvSpPr txBox="1">
            <a:spLocks noChangeArrowheads="1"/>
          </p:cNvSpPr>
          <p:nvPr/>
        </p:nvSpPr>
        <p:spPr bwMode="auto">
          <a:xfrm>
            <a:off x="7696200" y="4724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000">
                <a:latin typeface="Calibri" pitchFamily="34" charset="0"/>
              </a:rPr>
              <a:t>Obesity</a:t>
            </a:r>
          </a:p>
          <a:p>
            <a:r>
              <a:rPr lang="es-CL" sz="1000">
                <a:latin typeface="Calibri" pitchFamily="34" charset="0"/>
              </a:rPr>
              <a:t>Overweight</a:t>
            </a:r>
          </a:p>
          <a:p>
            <a:r>
              <a:rPr lang="es-CL" sz="1000">
                <a:latin typeface="Calibri" pitchFamily="34" charset="0"/>
              </a:rPr>
              <a:t>Normal</a:t>
            </a:r>
          </a:p>
          <a:p>
            <a:r>
              <a:rPr lang="es-CL" sz="1000">
                <a:latin typeface="Calibri" pitchFamily="34" charset="0"/>
              </a:rPr>
              <a:t>Underweight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20492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927100" y="274638"/>
            <a:ext cx="80645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Clasificación nutricional de la embarazada y recomendaciones en ganancia de peso</a:t>
            </a:r>
            <a:endParaRPr lang="es-ES" sz="3600" smtClean="0">
              <a:solidFill>
                <a:srgbClr val="FFFF00"/>
              </a:solidFill>
            </a:endParaRPr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Entre 1987 y 2005 el Ministerio de Salud de Chile usó la curva RM para el diagnóstico nutricional de las embarazadas y recomendar una ganancia de peso individualizada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Este gráfico también se incorporó en otros países de LA: Brazil, Argentina, Colombia, Ecuador, Paraguay, Panamá y Uruguay</a:t>
            </a:r>
          </a:p>
        </p:txBody>
      </p:sp>
      <p:pic>
        <p:nvPicPr>
          <p:cNvPr id="22531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3733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Chile en 2005 adoptó la proposición de Atalah et al (AT), cambiando los puntos de corte para ampliar el rango de IMC normal (Rev Med Chile 1997;125(12):1429-36).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Brazil adoptó la misma propuesta en los últimos años</a:t>
            </a:r>
          </a:p>
        </p:txBody>
      </p:sp>
      <p:pic>
        <p:nvPicPr>
          <p:cNvPr id="23554" name="Picture 6" descr="http://bp3.blogger.com/_n2JddDleWSA/RoqA-c2-WDI/AAAAAAAAADw/teU0O71TldU/s200/logo_PU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2.bp.blogspot.com/_4qW6pF8E3uE/S88PJQSLFUI/AAAAAAAACIg/35xezHFYUe8/s1600/brazil%2520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76800"/>
            <a:ext cx="2749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2544</Words>
  <Application>Microsoft Office PowerPoint</Application>
  <PresentationFormat>Presentación en pantalla (4:3)</PresentationFormat>
  <Paragraphs>252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Crecimiento fetal y nutrición de la embarazada en América Latina.</vt:lpstr>
      <vt:lpstr>Crecimiento fetal y nutrición de la embarazada en América Latina.</vt:lpstr>
      <vt:lpstr>Temas que se proponen:…</vt:lpstr>
      <vt:lpstr>Diapositiva 4</vt:lpstr>
      <vt:lpstr>Acordar la evaluación nutricional y las recomendaciones de ganancia de peso durante el embarazo</vt:lpstr>
      <vt:lpstr>Clasificación nutricional de la embarazada y recomendaciones en ganancia de peso</vt:lpstr>
      <vt:lpstr>Diapositiva 7</vt:lpstr>
      <vt:lpstr>Clasificación nutricional de la embarazada y recomendaciones en ganancia de peso</vt:lpstr>
      <vt:lpstr>Diapositiva 9</vt:lpstr>
      <vt:lpstr>Clasificación nutricional de la embarazada y recomendaciones en ganancia de peso</vt:lpstr>
      <vt:lpstr>Clasificación nutricional de la embarazada y recomendaciones en ganancia de peso</vt:lpstr>
      <vt:lpstr>Clasificación nutricional de la embarazada y recomendaciones en ganancia de peso</vt:lpstr>
      <vt:lpstr>Actualmente…</vt:lpstr>
      <vt:lpstr>Actualmente…</vt:lpstr>
      <vt:lpstr>Clasificación nutricional de la embarazada y recomendaciones en ganancia de peso</vt:lpstr>
      <vt:lpstr>Clasificación nutricional de la embarazada y recomendaciones en ganancia de peso</vt:lpstr>
      <vt:lpstr>Clasificación nutricional de la embarazada por propuesta de EE.UU (IOM) y ganancias de peso de Dinamarca</vt:lpstr>
      <vt:lpstr> Nuestro próximo estudio sería sobre las curvas RM y AT usando nuevos outcomes</vt:lpstr>
      <vt:lpstr>Estudiar la cantidad y calidad de la suplementación de múltiples micronutrientes (MMN) en la dieta en LA</vt:lpstr>
      <vt:lpstr>Diapositiva 20</vt:lpstr>
      <vt:lpstr>Múltiples micronutrientes (MMN) y omega-3</vt:lpstr>
      <vt:lpstr>Diapositiva 22</vt:lpstr>
      <vt:lpstr>Múltiples micronutrientes (MMN) sin omega-3</vt:lpstr>
      <vt:lpstr>Diapositiva 24</vt:lpstr>
      <vt:lpstr>Diapositiva 25</vt:lpstr>
      <vt:lpstr>Diapositiva 26</vt:lpstr>
      <vt:lpstr>Diapositiva 27</vt:lpstr>
      <vt:lpstr>Nuevos indicadores en el RN para evaluar riesgos en salud a mediano y largo plazo relacionados con la vida temprana, especialmente durante el embarazo. 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Promedio del PN en Argentina, Chile y Uruguay (1, 2, y 3)</vt:lpstr>
      <vt:lpstr>Categorías de talla materna y riesgo de baja talla al nacer (&lt;  50 cm) en Chile y Uruguay </vt:lpstr>
      <vt:lpstr>Diapositiva 39</vt:lpstr>
    </vt:vector>
  </TitlesOfParts>
  <Company>MiCasa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of addressing over and under nutrition during pregnancy in Chile/Latin America</dc:title>
  <dc:creator>Ximena</dc:creator>
  <cp:lastModifiedBy>alonso.escobar</cp:lastModifiedBy>
  <cp:revision>91</cp:revision>
  <dcterms:created xsi:type="dcterms:W3CDTF">2011-07-08T19:07:18Z</dcterms:created>
  <dcterms:modified xsi:type="dcterms:W3CDTF">2011-08-10T14:25:15Z</dcterms:modified>
</cp:coreProperties>
</file>