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7" r:id="rId2"/>
    <p:sldId id="256" r:id="rId3"/>
    <p:sldId id="264" r:id="rId4"/>
    <p:sldId id="265" r:id="rId5"/>
    <p:sldId id="258" r:id="rId6"/>
    <p:sldId id="259" r:id="rId7"/>
    <p:sldId id="261" r:id="rId8"/>
    <p:sldId id="268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85" r:id="rId17"/>
    <p:sldId id="282" r:id="rId18"/>
    <p:sldId id="280" r:id="rId19"/>
    <p:sldId id="274" r:id="rId20"/>
    <p:sldId id="281" r:id="rId21"/>
    <p:sldId id="277" r:id="rId22"/>
    <p:sldId id="278" r:id="rId23"/>
    <p:sldId id="283" r:id="rId24"/>
    <p:sldId id="276" r:id="rId25"/>
    <p:sldId id="275" r:id="rId26"/>
    <p:sldId id="286" r:id="rId27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656" y="-1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451B6D-937F-4796-9162-E38007830BDD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</dgm:pt>
    <dgm:pt modelId="{CEB7B1BA-B098-41A9-B355-C3E12CB87268}">
      <dgm:prSet phldrT="[Texto]" custT="1"/>
      <dgm:spPr/>
      <dgm:t>
        <a:bodyPr/>
        <a:lstStyle/>
        <a:p>
          <a:r>
            <a:rPr lang="es-CO" sz="32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Antimicrobianos</a:t>
          </a:r>
          <a:endParaRPr lang="es-CO" sz="32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C9B0C87-EEA5-4D02-A261-F1BCDF0398DD}" type="parTrans" cxnId="{A8D3C16E-5888-4DC7-964F-05B0BE7EEC4F}">
      <dgm:prSet/>
      <dgm:spPr/>
      <dgm:t>
        <a:bodyPr/>
        <a:lstStyle/>
        <a:p>
          <a:endParaRPr lang="es-CO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B24F55F-6D37-4770-91CF-B199F351A5F1}" type="sibTrans" cxnId="{A8D3C16E-5888-4DC7-964F-05B0BE7EEC4F}">
      <dgm:prSet/>
      <dgm:spPr/>
      <dgm:t>
        <a:bodyPr/>
        <a:lstStyle/>
        <a:p>
          <a:endParaRPr lang="es-CO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16B2F0D-4C58-4A4A-AC16-2AF85800D993}">
      <dgm:prSet phldrT="[Texto]" custT="1"/>
      <dgm:spPr/>
      <dgm:t>
        <a:bodyPr/>
        <a:lstStyle/>
        <a:p>
          <a:r>
            <a:rPr lang="es-CO" sz="32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Antiinflamatorios</a:t>
          </a:r>
          <a:endParaRPr lang="es-CO" sz="32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F3EDBBC-0360-46EB-BCF0-C349862EEF45}" type="parTrans" cxnId="{11D21014-498F-4045-AA24-B7081E285E0C}">
      <dgm:prSet/>
      <dgm:spPr/>
      <dgm:t>
        <a:bodyPr/>
        <a:lstStyle/>
        <a:p>
          <a:endParaRPr lang="es-CO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D5B875E-C693-4CC0-818E-94BEE6FCD65F}" type="sibTrans" cxnId="{11D21014-498F-4045-AA24-B7081E285E0C}">
      <dgm:prSet/>
      <dgm:spPr/>
      <dgm:t>
        <a:bodyPr/>
        <a:lstStyle/>
        <a:p>
          <a:endParaRPr lang="es-CO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D0A1CD9-7AE4-4285-8DBA-06175DDBC3F9}">
      <dgm:prSet phldrT="[Texto]" custT="1"/>
      <dgm:spPr/>
      <dgm:t>
        <a:bodyPr/>
        <a:lstStyle/>
        <a:p>
          <a:r>
            <a:rPr lang="es-CO" sz="32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Inmunomduladores</a:t>
          </a:r>
          <a:endParaRPr lang="es-CO" sz="32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22B59EB-00C4-4554-A0B3-D8DCB07716AA}" type="parTrans" cxnId="{23CB86A9-4853-469F-B53C-72218B64521C}">
      <dgm:prSet/>
      <dgm:spPr/>
      <dgm:t>
        <a:bodyPr/>
        <a:lstStyle/>
        <a:p>
          <a:endParaRPr lang="es-CO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A2A8591-1E96-4BCD-920A-D270CCD27836}" type="sibTrans" cxnId="{23CB86A9-4853-469F-B53C-72218B64521C}">
      <dgm:prSet/>
      <dgm:spPr/>
      <dgm:t>
        <a:bodyPr/>
        <a:lstStyle/>
        <a:p>
          <a:endParaRPr lang="es-CO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BB6122B-69FD-4F20-B778-FCA582D25D08}" type="pres">
      <dgm:prSet presAssocID="{FA451B6D-937F-4796-9162-E38007830BDD}" presName="linear" presStyleCnt="0">
        <dgm:presLayoutVars>
          <dgm:dir/>
          <dgm:resizeHandles val="exact"/>
        </dgm:presLayoutVars>
      </dgm:prSet>
      <dgm:spPr/>
    </dgm:pt>
    <dgm:pt modelId="{F538DC4A-3ACC-45A3-B5F8-30471A1774F8}" type="pres">
      <dgm:prSet presAssocID="{CEB7B1BA-B098-41A9-B355-C3E12CB87268}" presName="comp" presStyleCnt="0"/>
      <dgm:spPr/>
    </dgm:pt>
    <dgm:pt modelId="{DCA54633-5D55-46D7-9CE0-B99277E7B13B}" type="pres">
      <dgm:prSet presAssocID="{CEB7B1BA-B098-41A9-B355-C3E12CB87268}" presName="box" presStyleLbl="node1" presStyleIdx="0" presStyleCnt="3"/>
      <dgm:spPr/>
      <dgm:t>
        <a:bodyPr/>
        <a:lstStyle/>
        <a:p>
          <a:endParaRPr lang="es-CO"/>
        </a:p>
      </dgm:t>
    </dgm:pt>
    <dgm:pt modelId="{B4C0A0FD-7F83-4687-BF8F-945B86D42E5F}" type="pres">
      <dgm:prSet presAssocID="{CEB7B1BA-B098-41A9-B355-C3E12CB87268}" presName="img" presStyleLbl="fgImgPlace1" presStyleIdx="0" presStyleCnt="3"/>
      <dgm:spPr/>
    </dgm:pt>
    <dgm:pt modelId="{AEDC1498-CCE7-4DAB-AF3B-4CA4EF2F4DB7}" type="pres">
      <dgm:prSet presAssocID="{CEB7B1BA-B098-41A9-B355-C3E12CB8726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E3B70D7-50EC-4451-B2CF-069CBBF142A6}" type="pres">
      <dgm:prSet presAssocID="{FB24F55F-6D37-4770-91CF-B199F351A5F1}" presName="spacer" presStyleCnt="0"/>
      <dgm:spPr/>
    </dgm:pt>
    <dgm:pt modelId="{5E4B3AFC-0DE0-48E4-8810-B522FD67FB52}" type="pres">
      <dgm:prSet presAssocID="{816B2F0D-4C58-4A4A-AC16-2AF85800D993}" presName="comp" presStyleCnt="0"/>
      <dgm:spPr/>
    </dgm:pt>
    <dgm:pt modelId="{33A5A83F-DC7D-4316-9D2B-547FE8A86227}" type="pres">
      <dgm:prSet presAssocID="{816B2F0D-4C58-4A4A-AC16-2AF85800D993}" presName="box" presStyleLbl="node1" presStyleIdx="1" presStyleCnt="3"/>
      <dgm:spPr/>
      <dgm:t>
        <a:bodyPr/>
        <a:lstStyle/>
        <a:p>
          <a:endParaRPr lang="es-CO"/>
        </a:p>
      </dgm:t>
    </dgm:pt>
    <dgm:pt modelId="{CA1345F3-866E-4C2A-B9AC-2E98FDCDFC66}" type="pres">
      <dgm:prSet presAssocID="{816B2F0D-4C58-4A4A-AC16-2AF85800D993}" presName="img" presStyleLbl="fgImgPlace1" presStyleIdx="1" presStyleCnt="3"/>
      <dgm:spPr/>
    </dgm:pt>
    <dgm:pt modelId="{4BA4756F-A4AC-4E9A-B795-E0012AB770D7}" type="pres">
      <dgm:prSet presAssocID="{816B2F0D-4C58-4A4A-AC16-2AF85800D99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A8A4882-98CA-4788-B8C6-5C8B6E2098A2}" type="pres">
      <dgm:prSet presAssocID="{4D5B875E-C693-4CC0-818E-94BEE6FCD65F}" presName="spacer" presStyleCnt="0"/>
      <dgm:spPr/>
    </dgm:pt>
    <dgm:pt modelId="{60B0525F-E9D1-43B4-8E06-93FEE91BB591}" type="pres">
      <dgm:prSet presAssocID="{DD0A1CD9-7AE4-4285-8DBA-06175DDBC3F9}" presName="comp" presStyleCnt="0"/>
      <dgm:spPr/>
    </dgm:pt>
    <dgm:pt modelId="{A72D9E45-D08D-48A0-B50B-4DF540E53A21}" type="pres">
      <dgm:prSet presAssocID="{DD0A1CD9-7AE4-4285-8DBA-06175DDBC3F9}" presName="box" presStyleLbl="node1" presStyleIdx="2" presStyleCnt="3"/>
      <dgm:spPr/>
      <dgm:t>
        <a:bodyPr/>
        <a:lstStyle/>
        <a:p>
          <a:endParaRPr lang="es-CO"/>
        </a:p>
      </dgm:t>
    </dgm:pt>
    <dgm:pt modelId="{EC88CFE0-DB35-45AD-8938-EA21ECFBF170}" type="pres">
      <dgm:prSet presAssocID="{DD0A1CD9-7AE4-4285-8DBA-06175DDBC3F9}" presName="img" presStyleLbl="fgImgPlace1" presStyleIdx="2" presStyleCnt="3"/>
      <dgm:spPr/>
    </dgm:pt>
    <dgm:pt modelId="{EC61CA71-0452-43C1-8A05-DF6908B0B216}" type="pres">
      <dgm:prSet presAssocID="{DD0A1CD9-7AE4-4285-8DBA-06175DDBC3F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E7832E8-5D2B-44AF-9D22-4AC8F6C79940}" type="presOf" srcId="{DD0A1CD9-7AE4-4285-8DBA-06175DDBC3F9}" destId="{A72D9E45-D08D-48A0-B50B-4DF540E53A21}" srcOrd="0" destOrd="0" presId="urn:microsoft.com/office/officeart/2005/8/layout/vList4"/>
    <dgm:cxn modelId="{81CE4402-7069-4E99-8ED3-2D9C8FA938A7}" type="presOf" srcId="{DD0A1CD9-7AE4-4285-8DBA-06175DDBC3F9}" destId="{EC61CA71-0452-43C1-8A05-DF6908B0B216}" srcOrd="1" destOrd="0" presId="urn:microsoft.com/office/officeart/2005/8/layout/vList4"/>
    <dgm:cxn modelId="{11D21014-498F-4045-AA24-B7081E285E0C}" srcId="{FA451B6D-937F-4796-9162-E38007830BDD}" destId="{816B2F0D-4C58-4A4A-AC16-2AF85800D993}" srcOrd="1" destOrd="0" parTransId="{9F3EDBBC-0360-46EB-BCF0-C349862EEF45}" sibTransId="{4D5B875E-C693-4CC0-818E-94BEE6FCD65F}"/>
    <dgm:cxn modelId="{23CB86A9-4853-469F-B53C-72218B64521C}" srcId="{FA451B6D-937F-4796-9162-E38007830BDD}" destId="{DD0A1CD9-7AE4-4285-8DBA-06175DDBC3F9}" srcOrd="2" destOrd="0" parTransId="{022B59EB-00C4-4554-A0B3-D8DCB07716AA}" sibTransId="{4A2A8591-1E96-4BCD-920A-D270CCD27836}"/>
    <dgm:cxn modelId="{3F63D17D-458C-45AB-B86C-A8ECCD2019B8}" type="presOf" srcId="{816B2F0D-4C58-4A4A-AC16-2AF85800D993}" destId="{4BA4756F-A4AC-4E9A-B795-E0012AB770D7}" srcOrd="1" destOrd="0" presId="urn:microsoft.com/office/officeart/2005/8/layout/vList4"/>
    <dgm:cxn modelId="{9668961E-23B7-4BA2-88FC-653092F4BEB2}" type="presOf" srcId="{FA451B6D-937F-4796-9162-E38007830BDD}" destId="{2BB6122B-69FD-4F20-B778-FCA582D25D08}" srcOrd="0" destOrd="0" presId="urn:microsoft.com/office/officeart/2005/8/layout/vList4"/>
    <dgm:cxn modelId="{0A889EA5-50E6-43B9-A11D-0CB009334DF2}" type="presOf" srcId="{CEB7B1BA-B098-41A9-B355-C3E12CB87268}" destId="{DCA54633-5D55-46D7-9CE0-B99277E7B13B}" srcOrd="0" destOrd="0" presId="urn:microsoft.com/office/officeart/2005/8/layout/vList4"/>
    <dgm:cxn modelId="{09897CEF-8493-4F68-AD66-9C60ECE2E0CB}" type="presOf" srcId="{CEB7B1BA-B098-41A9-B355-C3E12CB87268}" destId="{AEDC1498-CCE7-4DAB-AF3B-4CA4EF2F4DB7}" srcOrd="1" destOrd="0" presId="urn:microsoft.com/office/officeart/2005/8/layout/vList4"/>
    <dgm:cxn modelId="{A8D3C16E-5888-4DC7-964F-05B0BE7EEC4F}" srcId="{FA451B6D-937F-4796-9162-E38007830BDD}" destId="{CEB7B1BA-B098-41A9-B355-C3E12CB87268}" srcOrd="0" destOrd="0" parTransId="{7C9B0C87-EEA5-4D02-A261-F1BCDF0398DD}" sibTransId="{FB24F55F-6D37-4770-91CF-B199F351A5F1}"/>
    <dgm:cxn modelId="{EAEB04DF-07DA-4623-8702-98B668A89FEC}" type="presOf" srcId="{816B2F0D-4C58-4A4A-AC16-2AF85800D993}" destId="{33A5A83F-DC7D-4316-9D2B-547FE8A86227}" srcOrd="0" destOrd="0" presId="urn:microsoft.com/office/officeart/2005/8/layout/vList4"/>
    <dgm:cxn modelId="{0F49E1FB-2713-4995-B1F7-5B9BC702EAAE}" type="presParOf" srcId="{2BB6122B-69FD-4F20-B778-FCA582D25D08}" destId="{F538DC4A-3ACC-45A3-B5F8-30471A1774F8}" srcOrd="0" destOrd="0" presId="urn:microsoft.com/office/officeart/2005/8/layout/vList4"/>
    <dgm:cxn modelId="{4020570B-CD23-4D75-A13D-A2A1078A00F6}" type="presParOf" srcId="{F538DC4A-3ACC-45A3-B5F8-30471A1774F8}" destId="{DCA54633-5D55-46D7-9CE0-B99277E7B13B}" srcOrd="0" destOrd="0" presId="urn:microsoft.com/office/officeart/2005/8/layout/vList4"/>
    <dgm:cxn modelId="{20D695AA-F92A-4A3F-8F37-D530A866D416}" type="presParOf" srcId="{F538DC4A-3ACC-45A3-B5F8-30471A1774F8}" destId="{B4C0A0FD-7F83-4687-BF8F-945B86D42E5F}" srcOrd="1" destOrd="0" presId="urn:microsoft.com/office/officeart/2005/8/layout/vList4"/>
    <dgm:cxn modelId="{F9EBE3FE-6D32-4D3F-9EB3-E5D89A63EFB0}" type="presParOf" srcId="{F538DC4A-3ACC-45A3-B5F8-30471A1774F8}" destId="{AEDC1498-CCE7-4DAB-AF3B-4CA4EF2F4DB7}" srcOrd="2" destOrd="0" presId="urn:microsoft.com/office/officeart/2005/8/layout/vList4"/>
    <dgm:cxn modelId="{CF06E65C-833E-4FA9-A445-6FA9B3D32D24}" type="presParOf" srcId="{2BB6122B-69FD-4F20-B778-FCA582D25D08}" destId="{0E3B70D7-50EC-4451-B2CF-069CBBF142A6}" srcOrd="1" destOrd="0" presId="urn:microsoft.com/office/officeart/2005/8/layout/vList4"/>
    <dgm:cxn modelId="{A5BBB7AD-9527-441E-9FC0-7782DE14598E}" type="presParOf" srcId="{2BB6122B-69FD-4F20-B778-FCA582D25D08}" destId="{5E4B3AFC-0DE0-48E4-8810-B522FD67FB52}" srcOrd="2" destOrd="0" presId="urn:microsoft.com/office/officeart/2005/8/layout/vList4"/>
    <dgm:cxn modelId="{3895C426-CFA6-4FD4-AF58-158E8B636EDA}" type="presParOf" srcId="{5E4B3AFC-0DE0-48E4-8810-B522FD67FB52}" destId="{33A5A83F-DC7D-4316-9D2B-547FE8A86227}" srcOrd="0" destOrd="0" presId="urn:microsoft.com/office/officeart/2005/8/layout/vList4"/>
    <dgm:cxn modelId="{1A27F310-9305-4DC9-9527-BCBF7E5DC3B2}" type="presParOf" srcId="{5E4B3AFC-0DE0-48E4-8810-B522FD67FB52}" destId="{CA1345F3-866E-4C2A-B9AC-2E98FDCDFC66}" srcOrd="1" destOrd="0" presId="urn:microsoft.com/office/officeart/2005/8/layout/vList4"/>
    <dgm:cxn modelId="{40F63B12-1977-42DC-87FF-04F06BD1D8E8}" type="presParOf" srcId="{5E4B3AFC-0DE0-48E4-8810-B522FD67FB52}" destId="{4BA4756F-A4AC-4E9A-B795-E0012AB770D7}" srcOrd="2" destOrd="0" presId="urn:microsoft.com/office/officeart/2005/8/layout/vList4"/>
    <dgm:cxn modelId="{EA2979B1-F48C-46F1-88E2-691F3C8805FB}" type="presParOf" srcId="{2BB6122B-69FD-4F20-B778-FCA582D25D08}" destId="{1A8A4882-98CA-4788-B8C6-5C8B6E2098A2}" srcOrd="3" destOrd="0" presId="urn:microsoft.com/office/officeart/2005/8/layout/vList4"/>
    <dgm:cxn modelId="{1BF8B781-703A-465A-A3CC-B6E4A98FB207}" type="presParOf" srcId="{2BB6122B-69FD-4F20-B778-FCA582D25D08}" destId="{60B0525F-E9D1-43B4-8E06-93FEE91BB591}" srcOrd="4" destOrd="0" presId="urn:microsoft.com/office/officeart/2005/8/layout/vList4"/>
    <dgm:cxn modelId="{5A9ED4C7-D0CE-4522-A229-8CE2431BCB34}" type="presParOf" srcId="{60B0525F-E9D1-43B4-8E06-93FEE91BB591}" destId="{A72D9E45-D08D-48A0-B50B-4DF540E53A21}" srcOrd="0" destOrd="0" presId="urn:microsoft.com/office/officeart/2005/8/layout/vList4"/>
    <dgm:cxn modelId="{1F601DB9-354F-407B-AA75-28CFA917534A}" type="presParOf" srcId="{60B0525F-E9D1-43B4-8E06-93FEE91BB591}" destId="{EC88CFE0-DB35-45AD-8938-EA21ECFBF170}" srcOrd="1" destOrd="0" presId="urn:microsoft.com/office/officeart/2005/8/layout/vList4"/>
    <dgm:cxn modelId="{BAB37E34-2D82-439D-89F1-E4F226E9D519}" type="presParOf" srcId="{60B0525F-E9D1-43B4-8E06-93FEE91BB591}" destId="{EC61CA71-0452-43C1-8A05-DF6908B0B216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F50E17-BCF9-41E4-8957-2C93D1A65268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C8C8EDB6-27FF-423D-BD20-EEB959A7234A}">
      <dgm:prSet/>
      <dgm:spPr/>
      <dgm:t>
        <a:bodyPr/>
        <a:lstStyle/>
        <a:p>
          <a:pPr rtl="0"/>
          <a:endParaRPr lang="es-CO" dirty="0"/>
        </a:p>
      </dgm:t>
    </dgm:pt>
    <dgm:pt modelId="{F2BAC6AD-C6A3-467C-ACD1-5790180BFCE1}" type="parTrans" cxnId="{F5BD9040-A571-4972-8080-EF0A60CA579A}">
      <dgm:prSet/>
      <dgm:spPr/>
      <dgm:t>
        <a:bodyPr/>
        <a:lstStyle/>
        <a:p>
          <a:endParaRPr lang="es-CO"/>
        </a:p>
      </dgm:t>
    </dgm:pt>
    <dgm:pt modelId="{D417623B-E28B-4C56-9BD2-FFB68F514BE0}" type="sibTrans" cxnId="{F5BD9040-A571-4972-8080-EF0A60CA579A}">
      <dgm:prSet/>
      <dgm:spPr/>
      <dgm:t>
        <a:bodyPr/>
        <a:lstStyle/>
        <a:p>
          <a:endParaRPr lang="es-CO"/>
        </a:p>
      </dgm:t>
    </dgm:pt>
    <dgm:pt modelId="{6CEBADB7-5913-40F5-89D1-C7EB5278D0FC}">
      <dgm:prSet/>
      <dgm:spPr/>
      <dgm:t>
        <a:bodyPr/>
        <a:lstStyle/>
        <a:p>
          <a:pPr rtl="0"/>
          <a:endParaRPr lang="es-CO" dirty="0"/>
        </a:p>
      </dgm:t>
    </dgm:pt>
    <dgm:pt modelId="{00F0EA97-EAAC-4147-9861-8C94EDB039F5}" type="parTrans" cxnId="{59A28C1B-6A74-41E3-975A-BBCDEB49D120}">
      <dgm:prSet/>
      <dgm:spPr/>
      <dgm:t>
        <a:bodyPr/>
        <a:lstStyle/>
        <a:p>
          <a:endParaRPr lang="es-CO"/>
        </a:p>
      </dgm:t>
    </dgm:pt>
    <dgm:pt modelId="{B4DED716-F646-4D32-8433-0C6D508608F1}" type="sibTrans" cxnId="{59A28C1B-6A74-41E3-975A-BBCDEB49D120}">
      <dgm:prSet/>
      <dgm:spPr/>
      <dgm:t>
        <a:bodyPr/>
        <a:lstStyle/>
        <a:p>
          <a:endParaRPr lang="es-CO"/>
        </a:p>
      </dgm:t>
    </dgm:pt>
    <dgm:pt modelId="{FA0DF86D-FD8D-4DC0-B9A7-215A15E22AB1}">
      <dgm:prSet/>
      <dgm:spPr/>
      <dgm:t>
        <a:bodyPr/>
        <a:lstStyle/>
        <a:p>
          <a:r>
            <a:rPr lang="es-CO" smtClean="0"/>
            <a:t>Comportamiento</a:t>
          </a:r>
          <a:endParaRPr lang="es-CO"/>
        </a:p>
      </dgm:t>
    </dgm:pt>
    <dgm:pt modelId="{08E061FD-8847-4FDD-8470-8FAA179A326C}" type="parTrans" cxnId="{97095104-5BC6-44E7-A599-5669D5E7C638}">
      <dgm:prSet/>
      <dgm:spPr/>
      <dgm:t>
        <a:bodyPr/>
        <a:lstStyle/>
        <a:p>
          <a:endParaRPr lang="es-CO"/>
        </a:p>
      </dgm:t>
    </dgm:pt>
    <dgm:pt modelId="{8ED166D3-D977-40DD-86FC-8EC13EF5EF37}" type="sibTrans" cxnId="{97095104-5BC6-44E7-A599-5669D5E7C638}">
      <dgm:prSet/>
      <dgm:spPr/>
      <dgm:t>
        <a:bodyPr/>
        <a:lstStyle/>
        <a:p>
          <a:endParaRPr lang="es-CO"/>
        </a:p>
      </dgm:t>
    </dgm:pt>
    <dgm:pt modelId="{030C02E7-62AE-4151-A898-F9EB195DA35F}">
      <dgm:prSet/>
      <dgm:spPr/>
      <dgm:t>
        <a:bodyPr/>
        <a:lstStyle/>
        <a:p>
          <a:pPr rtl="0"/>
          <a:r>
            <a:rPr lang="es-CO" dirty="0" smtClean="0"/>
            <a:t>Componentes  nutricionales programación</a:t>
          </a:r>
          <a:endParaRPr lang="es-CO" dirty="0"/>
        </a:p>
      </dgm:t>
    </dgm:pt>
    <dgm:pt modelId="{7C85C58E-2FA9-41CB-BD1A-B5FEF63AD986}" type="parTrans" cxnId="{8D002830-1A1F-4999-9A69-607F30FC99AC}">
      <dgm:prSet/>
      <dgm:spPr/>
      <dgm:t>
        <a:bodyPr/>
        <a:lstStyle/>
        <a:p>
          <a:endParaRPr lang="es-CO"/>
        </a:p>
      </dgm:t>
    </dgm:pt>
    <dgm:pt modelId="{8DE7B8BA-5E1F-4753-AD2C-2D168D3D4E64}" type="sibTrans" cxnId="{8D002830-1A1F-4999-9A69-607F30FC99AC}">
      <dgm:prSet/>
      <dgm:spPr/>
      <dgm:t>
        <a:bodyPr/>
        <a:lstStyle/>
        <a:p>
          <a:endParaRPr lang="es-CO"/>
        </a:p>
      </dgm:t>
    </dgm:pt>
    <dgm:pt modelId="{A6584823-967E-4EFE-A2E6-45727B761364}" type="pres">
      <dgm:prSet presAssocID="{16F50E17-BCF9-41E4-8957-2C93D1A6526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FD23F67-8080-4BD8-81F8-E2DAF7F33026}" type="pres">
      <dgm:prSet presAssocID="{C8C8EDB6-27FF-423D-BD20-EEB959A7234A}" presName="composite" presStyleCnt="0"/>
      <dgm:spPr/>
    </dgm:pt>
    <dgm:pt modelId="{31756136-5780-4FA5-A27C-24839BA59E04}" type="pres">
      <dgm:prSet presAssocID="{C8C8EDB6-27FF-423D-BD20-EEB959A7234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08A9DC8-99C9-4E73-8092-AA731743E036}" type="pres">
      <dgm:prSet presAssocID="{C8C8EDB6-27FF-423D-BD20-EEB959A7234A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D636A12-E322-40B3-88D9-2B4B3D80F381}" type="pres">
      <dgm:prSet presAssocID="{D417623B-E28B-4C56-9BD2-FFB68F514BE0}" presName="sp" presStyleCnt="0"/>
      <dgm:spPr/>
    </dgm:pt>
    <dgm:pt modelId="{577E539B-3F5A-4849-83CE-72341A4D20D8}" type="pres">
      <dgm:prSet presAssocID="{6CEBADB7-5913-40F5-89D1-C7EB5278D0FC}" presName="composite" presStyleCnt="0"/>
      <dgm:spPr/>
    </dgm:pt>
    <dgm:pt modelId="{6C0A0D0E-5EC1-4AB0-BDD3-5CD02ECC1416}" type="pres">
      <dgm:prSet presAssocID="{6CEBADB7-5913-40F5-89D1-C7EB5278D0F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8F38B87-F16A-4C02-BEDA-64DDA43C6FE1}" type="pres">
      <dgm:prSet presAssocID="{6CEBADB7-5913-40F5-89D1-C7EB5278D0FC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5BD9040-A571-4972-8080-EF0A60CA579A}" srcId="{16F50E17-BCF9-41E4-8957-2C93D1A65268}" destId="{C8C8EDB6-27FF-423D-BD20-EEB959A7234A}" srcOrd="0" destOrd="0" parTransId="{F2BAC6AD-C6A3-467C-ACD1-5790180BFCE1}" sibTransId="{D417623B-E28B-4C56-9BD2-FFB68F514BE0}"/>
    <dgm:cxn modelId="{59A28C1B-6A74-41E3-975A-BBCDEB49D120}" srcId="{16F50E17-BCF9-41E4-8957-2C93D1A65268}" destId="{6CEBADB7-5913-40F5-89D1-C7EB5278D0FC}" srcOrd="1" destOrd="0" parTransId="{00F0EA97-EAAC-4147-9861-8C94EDB039F5}" sibTransId="{B4DED716-F646-4D32-8433-0C6D508608F1}"/>
    <dgm:cxn modelId="{97095104-5BC6-44E7-A599-5669D5E7C638}" srcId="{C8C8EDB6-27FF-423D-BD20-EEB959A7234A}" destId="{FA0DF86D-FD8D-4DC0-B9A7-215A15E22AB1}" srcOrd="0" destOrd="0" parTransId="{08E061FD-8847-4FDD-8470-8FAA179A326C}" sibTransId="{8ED166D3-D977-40DD-86FC-8EC13EF5EF37}"/>
    <dgm:cxn modelId="{5769BE25-E06E-407A-B902-15FE505A2A71}" type="presOf" srcId="{FA0DF86D-FD8D-4DC0-B9A7-215A15E22AB1}" destId="{908A9DC8-99C9-4E73-8092-AA731743E036}" srcOrd="0" destOrd="0" presId="urn:microsoft.com/office/officeart/2005/8/layout/chevron2"/>
    <dgm:cxn modelId="{60535C0A-D243-4B8B-B879-1755A5267B51}" type="presOf" srcId="{16F50E17-BCF9-41E4-8957-2C93D1A65268}" destId="{A6584823-967E-4EFE-A2E6-45727B761364}" srcOrd="0" destOrd="0" presId="urn:microsoft.com/office/officeart/2005/8/layout/chevron2"/>
    <dgm:cxn modelId="{08736601-149A-4161-B8B0-DF8F87045883}" type="presOf" srcId="{6CEBADB7-5913-40F5-89D1-C7EB5278D0FC}" destId="{6C0A0D0E-5EC1-4AB0-BDD3-5CD02ECC1416}" srcOrd="0" destOrd="0" presId="urn:microsoft.com/office/officeart/2005/8/layout/chevron2"/>
    <dgm:cxn modelId="{8D002830-1A1F-4999-9A69-607F30FC99AC}" srcId="{6CEBADB7-5913-40F5-89D1-C7EB5278D0FC}" destId="{030C02E7-62AE-4151-A898-F9EB195DA35F}" srcOrd="0" destOrd="0" parTransId="{7C85C58E-2FA9-41CB-BD1A-B5FEF63AD986}" sibTransId="{8DE7B8BA-5E1F-4753-AD2C-2D168D3D4E64}"/>
    <dgm:cxn modelId="{B0E644D7-0B98-43FC-A41F-4715D849FE23}" type="presOf" srcId="{C8C8EDB6-27FF-423D-BD20-EEB959A7234A}" destId="{31756136-5780-4FA5-A27C-24839BA59E04}" srcOrd="0" destOrd="0" presId="urn:microsoft.com/office/officeart/2005/8/layout/chevron2"/>
    <dgm:cxn modelId="{CC275E59-6C11-47AD-8727-BCA9C4D19DC1}" type="presOf" srcId="{030C02E7-62AE-4151-A898-F9EB195DA35F}" destId="{78F38B87-F16A-4C02-BEDA-64DDA43C6FE1}" srcOrd="0" destOrd="0" presId="urn:microsoft.com/office/officeart/2005/8/layout/chevron2"/>
    <dgm:cxn modelId="{0EA598C3-7C16-43D8-A0C6-F6D62F4CEB64}" type="presParOf" srcId="{A6584823-967E-4EFE-A2E6-45727B761364}" destId="{EFD23F67-8080-4BD8-81F8-E2DAF7F33026}" srcOrd="0" destOrd="0" presId="urn:microsoft.com/office/officeart/2005/8/layout/chevron2"/>
    <dgm:cxn modelId="{A5015332-BBDC-4179-8CD5-19E2CF7F1F60}" type="presParOf" srcId="{EFD23F67-8080-4BD8-81F8-E2DAF7F33026}" destId="{31756136-5780-4FA5-A27C-24839BA59E04}" srcOrd="0" destOrd="0" presId="urn:microsoft.com/office/officeart/2005/8/layout/chevron2"/>
    <dgm:cxn modelId="{CCBE823F-58D1-4B22-BBE9-B1EED0BF4779}" type="presParOf" srcId="{EFD23F67-8080-4BD8-81F8-E2DAF7F33026}" destId="{908A9DC8-99C9-4E73-8092-AA731743E036}" srcOrd="1" destOrd="0" presId="urn:microsoft.com/office/officeart/2005/8/layout/chevron2"/>
    <dgm:cxn modelId="{461B16DA-8927-4497-BDD1-2712AE5487B1}" type="presParOf" srcId="{A6584823-967E-4EFE-A2E6-45727B761364}" destId="{4D636A12-E322-40B3-88D9-2B4B3D80F381}" srcOrd="1" destOrd="0" presId="urn:microsoft.com/office/officeart/2005/8/layout/chevron2"/>
    <dgm:cxn modelId="{57905E27-6922-4A3E-A220-212007883AF1}" type="presParOf" srcId="{A6584823-967E-4EFE-A2E6-45727B761364}" destId="{577E539B-3F5A-4849-83CE-72341A4D20D8}" srcOrd="2" destOrd="0" presId="urn:microsoft.com/office/officeart/2005/8/layout/chevron2"/>
    <dgm:cxn modelId="{5D3372C0-67B7-4A8D-A90A-4B7122DB15AD}" type="presParOf" srcId="{577E539B-3F5A-4849-83CE-72341A4D20D8}" destId="{6C0A0D0E-5EC1-4AB0-BDD3-5CD02ECC1416}" srcOrd="0" destOrd="0" presId="urn:microsoft.com/office/officeart/2005/8/layout/chevron2"/>
    <dgm:cxn modelId="{73B226CF-C87D-4956-AE08-C82E7CDF04DB}" type="presParOf" srcId="{577E539B-3F5A-4849-83CE-72341A4D20D8}" destId="{78F38B87-F16A-4C02-BEDA-64DDA43C6FE1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A54633-5D55-46D7-9CE0-B99277E7B13B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Antimicrobianos</a:t>
          </a:r>
          <a:endParaRPr lang="es-CO" sz="32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787356" y="0"/>
        <a:ext cx="6442243" cy="1414363"/>
      </dsp:txXfrm>
    </dsp:sp>
    <dsp:sp modelId="{B4C0A0FD-7F83-4687-BF8F-945B86D42E5F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5A83F-DC7D-4316-9D2B-547FE8A86227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Antiinflamatorios</a:t>
          </a:r>
          <a:endParaRPr lang="es-CO" sz="32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787356" y="1555799"/>
        <a:ext cx="6442243" cy="1414363"/>
      </dsp:txXfrm>
    </dsp:sp>
    <dsp:sp modelId="{CA1345F3-866E-4C2A-B9AC-2E98FDCDFC66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D9E45-D08D-48A0-B50B-4DF540E53A21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Inmunomduladores</a:t>
          </a:r>
          <a:endParaRPr lang="es-CO" sz="32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787356" y="3111599"/>
        <a:ext cx="6442243" cy="1414363"/>
      </dsp:txXfrm>
    </dsp:sp>
    <dsp:sp modelId="{EC88CFE0-DB35-45AD-8938-EA21ECFBF170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756136-5780-4FA5-A27C-24839BA59E04}">
      <dsp:nvSpPr>
        <dsp:cNvPr id="0" name=""/>
        <dsp:cNvSpPr/>
      </dsp:nvSpPr>
      <dsp:spPr>
        <a:xfrm rot="5400000">
          <a:off x="-360662" y="361516"/>
          <a:ext cx="2404417" cy="168309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4700" kern="1200" dirty="0"/>
        </a:p>
      </dsp:txBody>
      <dsp:txXfrm rot="5400000">
        <a:off x="-360662" y="361516"/>
        <a:ext cx="2404417" cy="1683092"/>
      </dsp:txXfrm>
    </dsp:sp>
    <dsp:sp modelId="{908A9DC8-99C9-4E73-8092-AA731743E036}">
      <dsp:nvSpPr>
        <dsp:cNvPr id="0" name=""/>
        <dsp:cNvSpPr/>
      </dsp:nvSpPr>
      <dsp:spPr>
        <a:xfrm rot="5400000">
          <a:off x="4174910" y="-2490964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4100" kern="1200" smtClean="0"/>
            <a:t>Comportamiento</a:t>
          </a:r>
          <a:endParaRPr lang="es-CO" sz="4100" kern="1200"/>
        </a:p>
      </dsp:txBody>
      <dsp:txXfrm rot="5400000">
        <a:off x="4174910" y="-2490964"/>
        <a:ext cx="1562871" cy="6546507"/>
      </dsp:txXfrm>
    </dsp:sp>
    <dsp:sp modelId="{6C0A0D0E-5EC1-4AB0-BDD3-5CD02ECC1416}">
      <dsp:nvSpPr>
        <dsp:cNvPr id="0" name=""/>
        <dsp:cNvSpPr/>
      </dsp:nvSpPr>
      <dsp:spPr>
        <a:xfrm rot="5400000">
          <a:off x="-360662" y="2481354"/>
          <a:ext cx="2404417" cy="1683092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4700" kern="1200" dirty="0"/>
        </a:p>
      </dsp:txBody>
      <dsp:txXfrm rot="5400000">
        <a:off x="-360662" y="2481354"/>
        <a:ext cx="2404417" cy="1683092"/>
      </dsp:txXfrm>
    </dsp:sp>
    <dsp:sp modelId="{78F38B87-F16A-4C02-BEDA-64DDA43C6FE1}">
      <dsp:nvSpPr>
        <dsp:cNvPr id="0" name=""/>
        <dsp:cNvSpPr/>
      </dsp:nvSpPr>
      <dsp:spPr>
        <a:xfrm rot="5400000">
          <a:off x="4174910" y="-371126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4100" kern="1200" dirty="0" smtClean="0"/>
            <a:t>Componentes  nutricionales programación</a:t>
          </a:r>
          <a:endParaRPr lang="es-CO" sz="4100" kern="1200" dirty="0"/>
        </a:p>
      </dsp:txBody>
      <dsp:txXfrm rot="5400000">
        <a:off x="4174910" y="-371126"/>
        <a:ext cx="1562871" cy="6546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DF6933E-AA66-491B-96B5-032B829E12A7}" type="datetimeFigureOut">
              <a:rPr lang="es-CO"/>
              <a:pPr>
                <a:defRPr/>
              </a:pPr>
              <a:t>10/08/2011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0DFD18F-4414-4BD4-8D31-3556B1F2A9E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EAD140-059B-4B15-8A8F-031DBF52D7C5}" type="slidenum">
              <a:rPr lang="es-CO" smtClean="0"/>
              <a:pPr/>
              <a:t>14</a:t>
            </a:fld>
            <a:endParaRPr lang="es-C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59CDFB-15B2-4098-B9A5-97CED29C0F08}" type="slidenum">
              <a:rPr lang="es-CO" smtClean="0"/>
              <a:pPr/>
              <a:t>16</a:t>
            </a:fld>
            <a:endParaRPr lang="es-CO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BAA50-4C8F-4B88-A09A-110FA2EF65CA}" type="datetimeFigureOut">
              <a:rPr lang="es-CO"/>
              <a:pPr>
                <a:defRPr/>
              </a:pPr>
              <a:t>10/08/2011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D391E-9D71-4656-8781-E154E0AF9C5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2527B-618E-4EFB-BA7B-F7F300709A9C}" type="datetimeFigureOut">
              <a:rPr lang="es-CO"/>
              <a:pPr>
                <a:defRPr/>
              </a:pPr>
              <a:t>10/08/2011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01A60-4976-4DD8-80B9-A15DB4C1EAB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57219-11E2-436D-8579-752430F3C578}" type="datetimeFigureOut">
              <a:rPr lang="es-CO"/>
              <a:pPr>
                <a:defRPr/>
              </a:pPr>
              <a:t>10/08/2011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A4FB4-9123-43EB-9306-0098F9A4633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D00F2-77F4-4B73-BFAB-457824CADD40}" type="datetimeFigureOut">
              <a:rPr lang="es-CO"/>
              <a:pPr>
                <a:defRPr/>
              </a:pPr>
              <a:t>10/08/2011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6981A-4D25-4449-B238-1DE3F631248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9BF95-A5CF-479F-B382-354868EE5D47}" type="datetimeFigureOut">
              <a:rPr lang="es-CO"/>
              <a:pPr>
                <a:defRPr/>
              </a:pPr>
              <a:t>10/08/2011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AA2D8-9ABD-4289-A9BE-45D81C809CA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3F3B3-25A6-4B6F-87BB-757538ADCFD5}" type="datetimeFigureOut">
              <a:rPr lang="es-CO"/>
              <a:pPr>
                <a:defRPr/>
              </a:pPr>
              <a:t>10/08/2011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A3820-685C-46C2-BDD2-FE66C02AE1B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92A32-4D5B-48D1-9C31-6479B3815908}" type="datetimeFigureOut">
              <a:rPr lang="es-CO"/>
              <a:pPr>
                <a:defRPr/>
              </a:pPr>
              <a:t>10/08/2011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CBCAA-F385-48FF-AE9C-F4FFE48B023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9AA29-004F-48F5-83BD-838BB3C4954F}" type="datetimeFigureOut">
              <a:rPr lang="es-CO"/>
              <a:pPr>
                <a:defRPr/>
              </a:pPr>
              <a:t>10/08/2011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5FF6-6F00-4434-8164-26FBEF9C1B6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863CD-8BA8-4F69-BB76-C17596ABF8B0}" type="datetimeFigureOut">
              <a:rPr lang="es-CO"/>
              <a:pPr>
                <a:defRPr/>
              </a:pPr>
              <a:t>10/08/2011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BE78C-D982-4A2B-8CBD-7666A5007BB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B1C1E-8D3C-4436-B0F5-F075EEA48C0C}" type="datetimeFigureOut">
              <a:rPr lang="es-CO"/>
              <a:pPr>
                <a:defRPr/>
              </a:pPr>
              <a:t>10/08/2011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065CF-C9CF-4ACF-B13C-61B8737F922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BCE2D-194A-493B-9B04-0072667ABD4C}" type="datetimeFigureOut">
              <a:rPr lang="es-CO"/>
              <a:pPr>
                <a:defRPr/>
              </a:pPr>
              <a:t>10/08/2011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5F7D3-E7BB-48C8-A9A7-6B174A4CEDA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5109B3-040F-4BC4-884B-FB7EE32D79E5}" type="datetimeFigureOut">
              <a:rPr lang="es-CO"/>
              <a:pPr>
                <a:defRPr/>
              </a:pPr>
              <a:t>10/08/2011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D58847-763C-44FF-9B97-2A86CAB07B8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lantilla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245" y="0"/>
            <a:ext cx="8807509" cy="6858000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CO" sz="3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Lactancia materna, programación fetal y enfermedades crónicas no transmisibles</a:t>
            </a:r>
            <a:endParaRPr lang="en-US" sz="3200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s-CO" smtClean="0">
                <a:latin typeface="Tahoma" pitchFamily="34" charset="0"/>
                <a:ea typeface="Tahoma" pitchFamily="34" charset="0"/>
                <a:cs typeface="Tahoma" pitchFamily="34" charset="0"/>
              </a:rPr>
              <a:t>Dra. Ana </a:t>
            </a:r>
            <a:r>
              <a:rPr lang="es-CO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Cristina Gómez Correa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smtClean="0">
                <a:latin typeface="Tahoma" pitchFamily="34" charset="0"/>
                <a:cs typeface="Tahoma" pitchFamily="34" charset="0"/>
              </a:rPr>
              <a:t>Effect of Infant Feeding on the Risk of Obesity Across the Life Course: A Quantitative Review of Published Evidence</a:t>
            </a:r>
            <a:endParaRPr lang="es-CO" sz="200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571625"/>
            <a:ext cx="7215188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4 CuadroTexto"/>
          <p:cNvSpPr txBox="1">
            <a:spLocks noChangeArrowheads="1"/>
          </p:cNvSpPr>
          <p:nvPr/>
        </p:nvSpPr>
        <p:spPr bwMode="auto">
          <a:xfrm>
            <a:off x="6075363" y="6429375"/>
            <a:ext cx="2782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i="1">
                <a:latin typeface="Tahoma" pitchFamily="34" charset="0"/>
                <a:cs typeface="Tahoma" pitchFamily="34" charset="0"/>
              </a:rPr>
              <a:t>Pediatrics 2005;115;1367</a:t>
            </a:r>
            <a:endParaRPr lang="es-CO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Duration of Breastfeeding and Risk of Overweight: A Meta-Analysis</a:t>
            </a:r>
            <a:endParaRPr lang="es-CO" sz="3600" b="1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" y="2643188"/>
            <a:ext cx="8864600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8" name="4 CuadroTexto"/>
          <p:cNvSpPr txBox="1">
            <a:spLocks noChangeArrowheads="1"/>
          </p:cNvSpPr>
          <p:nvPr/>
        </p:nvSpPr>
        <p:spPr bwMode="auto">
          <a:xfrm>
            <a:off x="5143500" y="6416675"/>
            <a:ext cx="3775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>
                <a:latin typeface="Tahoma" pitchFamily="34" charset="0"/>
                <a:cs typeface="Tahoma" pitchFamily="34" charset="0"/>
              </a:rPr>
              <a:t>Am J Epidemiol 2005;162:397–403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88"/>
            <a:ext cx="9144000" cy="478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0" y="1500188"/>
            <a:ext cx="9144000" cy="4786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O" sz="3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Conclusión:</a:t>
            </a:r>
          </a:p>
          <a:p>
            <a:pPr>
              <a:defRPr/>
            </a:pPr>
            <a:endParaRPr lang="es-CO" sz="32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s-CO" sz="3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Cada mes de lactancia materna se asociaba a un a reducción del 4% del riesgo de  obesidad (IC 95% 2-6%)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Mecanismos propuestos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sz="280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s-CO" sz="280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8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Do Infants Fed From Bottles Lack Self-regulation of Milk compared  Intake</a:t>
            </a:r>
            <a:r>
              <a:rPr lang="es-CO" sz="28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With Directly Breastfed Infants?</a:t>
            </a:r>
            <a:r>
              <a:rPr lang="en-US" sz="28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CO" sz="280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5" name="3 CuadroTexto"/>
          <p:cNvSpPr txBox="1">
            <a:spLocks noChangeArrowheads="1"/>
          </p:cNvSpPr>
          <p:nvPr/>
        </p:nvSpPr>
        <p:spPr bwMode="auto">
          <a:xfrm>
            <a:off x="5929313" y="6357938"/>
            <a:ext cx="292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i="1">
                <a:latin typeface="Tahoma" pitchFamily="34" charset="0"/>
                <a:cs typeface="Tahoma" pitchFamily="34" charset="0"/>
              </a:rPr>
              <a:t>Pediatrics 2010;125;e1386</a:t>
            </a:r>
            <a:endParaRPr lang="es-CO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857375"/>
            <a:ext cx="6500813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57388"/>
            <a:ext cx="8258175" cy="4186237"/>
          </a:xfrm>
          <a:solidFill>
            <a:srgbClr val="0070C0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CONCLUSION: 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Los lactantes alimentados con tetero en etapas tempranas terminan más tempranamente la toma de tetero o de pocillo en etapas posteriores, independientemente del tipo de leche consumida inicialmente.</a:t>
            </a:r>
            <a:endParaRPr lang="es-CO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143000"/>
          </a:xfrm>
        </p:spPr>
        <p:txBody>
          <a:bodyPr/>
          <a:lstStyle/>
          <a:p>
            <a:pPr eaLnBrk="1" hangingPunct="1"/>
            <a:r>
              <a:rPr lang="es-CO" sz="32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Hipótesis: lactancia materna, crecimiento temprano, programación y prevención de ECV</a:t>
            </a:r>
          </a:p>
        </p:txBody>
      </p:sp>
      <p:sp>
        <p:nvSpPr>
          <p:cNvPr id="6" name="5 Elipse"/>
          <p:cNvSpPr/>
          <p:nvPr/>
        </p:nvSpPr>
        <p:spPr>
          <a:xfrm>
            <a:off x="714375" y="1785938"/>
            <a:ext cx="3500438" cy="1643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Crecimiento rápido</a:t>
            </a:r>
          </a:p>
        </p:txBody>
      </p:sp>
      <p:sp>
        <p:nvSpPr>
          <p:cNvPr id="7" name="6 Elipse"/>
          <p:cNvSpPr/>
          <p:nvPr/>
        </p:nvSpPr>
        <p:spPr>
          <a:xfrm>
            <a:off x="857250" y="4643438"/>
            <a:ext cx="3500438" cy="1643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Fórmula láctea</a:t>
            </a:r>
          </a:p>
        </p:txBody>
      </p:sp>
      <p:sp>
        <p:nvSpPr>
          <p:cNvPr id="8" name="7 Elipse"/>
          <p:cNvSpPr/>
          <p:nvPr/>
        </p:nvSpPr>
        <p:spPr>
          <a:xfrm>
            <a:off x="4714875" y="3071813"/>
            <a:ext cx="3500438" cy="1643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Obesidad en la adultez y ECV</a:t>
            </a:r>
          </a:p>
        </p:txBody>
      </p:sp>
      <p:cxnSp>
        <p:nvCxnSpPr>
          <p:cNvPr id="10" name="9 Conector recto de flecha"/>
          <p:cNvCxnSpPr/>
          <p:nvPr/>
        </p:nvCxnSpPr>
        <p:spPr>
          <a:xfrm rot="5400000" flipH="1" flipV="1">
            <a:off x="2463800" y="4037013"/>
            <a:ext cx="928687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rot="5400000">
            <a:off x="1572419" y="4071144"/>
            <a:ext cx="85725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rot="16200000" flipH="1">
            <a:off x="4250532" y="2964656"/>
            <a:ext cx="571500" cy="5000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V="1">
            <a:off x="4357688" y="4643438"/>
            <a:ext cx="1000125" cy="64293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18 CuadroTexto"/>
          <p:cNvSpPr txBox="1">
            <a:spLocks noChangeArrowheads="1"/>
          </p:cNvSpPr>
          <p:nvPr/>
        </p:nvSpPr>
        <p:spPr bwMode="auto">
          <a:xfrm>
            <a:off x="4857750" y="5000625"/>
            <a:ext cx="436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400" b="1">
                <a:latin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14347" name="19 CuadroTexto"/>
          <p:cNvSpPr txBox="1">
            <a:spLocks noChangeArrowheads="1"/>
          </p:cNvSpPr>
          <p:nvPr/>
        </p:nvSpPr>
        <p:spPr bwMode="auto">
          <a:xfrm>
            <a:off x="4572000" y="2643188"/>
            <a:ext cx="436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400" b="1">
                <a:latin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14348" name="20 CuadroTexto"/>
          <p:cNvSpPr txBox="1">
            <a:spLocks noChangeArrowheads="1"/>
          </p:cNvSpPr>
          <p:nvPr/>
        </p:nvSpPr>
        <p:spPr bwMode="auto">
          <a:xfrm>
            <a:off x="3071813" y="3857625"/>
            <a:ext cx="436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400" b="1">
                <a:latin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14349" name="21 CuadroTexto"/>
          <p:cNvSpPr txBox="1">
            <a:spLocks noChangeArrowheads="1"/>
          </p:cNvSpPr>
          <p:nvPr/>
        </p:nvSpPr>
        <p:spPr bwMode="auto">
          <a:xfrm>
            <a:off x="1428750" y="3857625"/>
            <a:ext cx="358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400" b="1">
                <a:latin typeface="Tahoma" pitchFamily="34" charset="0"/>
                <a:cs typeface="Tahoma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Perspectiva histórica</a:t>
            </a:r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>
          <a:xfrm>
            <a:off x="457200" y="1331913"/>
            <a:ext cx="8229600" cy="4525962"/>
          </a:xfrm>
        </p:spPr>
        <p:txBody>
          <a:bodyPr/>
          <a:lstStyle/>
          <a:p>
            <a:r>
              <a:rPr lang="es-CO" smtClean="0">
                <a:latin typeface="Tahoma" pitchFamily="34" charset="0"/>
                <a:cs typeface="Tahoma" pitchFamily="34" charset="0"/>
              </a:rPr>
              <a:t>Mc Cance 1962.</a:t>
            </a:r>
          </a:p>
          <a:p>
            <a:pPr>
              <a:buFont typeface="Arial" charset="0"/>
              <a:buNone/>
            </a:pPr>
            <a:r>
              <a:rPr lang="es-CO" smtClean="0">
                <a:latin typeface="Tahoma" pitchFamily="34" charset="0"/>
                <a:cs typeface="Tahoma" pitchFamily="34" charset="0"/>
              </a:rPr>
              <a:t>Ratas de pequeñas camadas sobrealimentadas en los primeros 21 días de vida         Obesidad en etapa adulta </a:t>
            </a:r>
          </a:p>
          <a:p>
            <a:r>
              <a:rPr lang="es-CO" smtClean="0">
                <a:latin typeface="Tahoma" pitchFamily="34" charset="0"/>
                <a:cs typeface="Tahoma" pitchFamily="34" charset="0"/>
              </a:rPr>
              <a:t>Barker 1993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Tahoma" pitchFamily="34" charset="0"/>
                <a:cs typeface="Tahoma" pitchFamily="34" charset="0"/>
              </a:rPr>
              <a:t>La desnutrición fetal en diferentes etapas del embarazo genera varios fenotipos que se asocian con un patrón particualar de alteraciones metabólicas en la etapa adulta </a:t>
            </a:r>
            <a:endParaRPr lang="es-CO" smtClean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2500313" y="3214688"/>
            <a:ext cx="500062" cy="158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5 CuadroTexto"/>
          <p:cNvSpPr txBox="1">
            <a:spLocks noChangeArrowheads="1"/>
          </p:cNvSpPr>
          <p:nvPr/>
        </p:nvSpPr>
        <p:spPr bwMode="auto">
          <a:xfrm>
            <a:off x="6194425" y="6286500"/>
            <a:ext cx="2878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i="1"/>
              <a:t>Lancet 1962; </a:t>
            </a:r>
            <a:r>
              <a:rPr lang="en-US" b="1" i="1"/>
              <a:t>2: 671–76.</a:t>
            </a:r>
          </a:p>
          <a:p>
            <a:r>
              <a:rPr lang="es-CO" i="1"/>
              <a:t>Lancet 1993; </a:t>
            </a:r>
            <a:r>
              <a:rPr lang="es-CO" b="1" i="1"/>
              <a:t>341: 938–41</a:t>
            </a:r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640762" cy="13541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3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Crecimiento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los </a:t>
            </a:r>
            <a:r>
              <a:rPr lang="en-US" sz="33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</a:t>
            </a:r>
            <a:r>
              <a:rPr lang="es-MX" sz="33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ñ</a:t>
            </a:r>
            <a:r>
              <a:rPr lang="en-US" sz="33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os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3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alimentados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con </a:t>
            </a:r>
            <a:r>
              <a:rPr lang="en-US" sz="33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Lactancia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3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Materna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3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Exclusiva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en </a:t>
            </a:r>
            <a:r>
              <a:rPr lang="en-US" sz="33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las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3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curvas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NCHS</a:t>
            </a:r>
            <a:endParaRPr lang="es-CO" sz="3300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6438" y="1844675"/>
            <a:ext cx="7394575" cy="3705225"/>
          </a:xfr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95438" y="5826125"/>
            <a:ext cx="6905625" cy="59531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925" y="1571625"/>
            <a:ext cx="42672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1 Título"/>
          <p:cNvSpPr>
            <a:spLocks noGrp="1"/>
          </p:cNvSpPr>
          <p:nvPr>
            <p:ph type="title"/>
          </p:nvPr>
        </p:nvSpPr>
        <p:spPr>
          <a:xfrm>
            <a:off x="285750" y="214313"/>
            <a:ext cx="8401050" cy="1571625"/>
          </a:xfrm>
          <a:solidFill>
            <a:schemeClr val="bg1"/>
          </a:solidFill>
        </p:spPr>
        <p:txBody>
          <a:bodyPr/>
          <a:lstStyle/>
          <a:p>
            <a:r>
              <a:rPr lang="es-CO" sz="36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Lactancia frente a fórmula de prematuros y efectos a largo plazo </a:t>
            </a:r>
          </a:p>
        </p:txBody>
      </p:sp>
      <p:sp>
        <p:nvSpPr>
          <p:cNvPr id="17412" name="5 CuadroTexto"/>
          <p:cNvSpPr txBox="1">
            <a:spLocks noChangeArrowheads="1"/>
          </p:cNvSpPr>
          <p:nvPr/>
        </p:nvSpPr>
        <p:spPr bwMode="auto">
          <a:xfrm>
            <a:off x="881063" y="5616575"/>
            <a:ext cx="81915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>
                <a:latin typeface="Tahoma" pitchFamily="34" charset="0"/>
                <a:cs typeface="Tahoma" pitchFamily="34" charset="0"/>
              </a:rPr>
              <a:t>Singhal A, Cole TJ, Lucas A. </a:t>
            </a:r>
            <a:r>
              <a:rPr lang="en-US" sz="1400" i="1">
                <a:latin typeface="Tahoma" pitchFamily="34" charset="0"/>
                <a:cs typeface="Tahoma" pitchFamily="34" charset="0"/>
              </a:rPr>
              <a:t>Lancet 2001; </a:t>
            </a:r>
            <a:r>
              <a:rPr lang="es-CO" sz="1400" b="1">
                <a:latin typeface="Tahoma" pitchFamily="34" charset="0"/>
                <a:cs typeface="Tahoma" pitchFamily="34" charset="0"/>
              </a:rPr>
              <a:t>357: 413–19.</a:t>
            </a:r>
          </a:p>
          <a:p>
            <a:pPr algn="r"/>
            <a:r>
              <a:rPr lang="de-DE" sz="1400" i="1">
                <a:latin typeface="Tahoma" pitchFamily="34" charset="0"/>
                <a:cs typeface="Tahoma" pitchFamily="34" charset="0"/>
              </a:rPr>
              <a:t>Am J Clin Nutr 2002; </a:t>
            </a:r>
            <a:r>
              <a:rPr lang="de-DE" sz="1400" b="1" i="1">
                <a:latin typeface="Tahoma" pitchFamily="34" charset="0"/>
                <a:cs typeface="Tahoma" pitchFamily="34" charset="0"/>
              </a:rPr>
              <a:t>75: 993–99.</a:t>
            </a:r>
            <a:endParaRPr lang="en-US" sz="140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es-CO" sz="1400" i="1">
                <a:latin typeface="Tahoma" pitchFamily="34" charset="0"/>
                <a:cs typeface="Tahoma" pitchFamily="34" charset="0"/>
              </a:rPr>
              <a:t>Lancet 2003; </a:t>
            </a:r>
            <a:r>
              <a:rPr lang="es-CO" sz="1400" b="1" i="1">
                <a:latin typeface="Tahoma" pitchFamily="34" charset="0"/>
                <a:cs typeface="Tahoma" pitchFamily="34" charset="0"/>
              </a:rPr>
              <a:t>361: 1089–97.</a:t>
            </a:r>
          </a:p>
          <a:p>
            <a:pPr algn="r"/>
            <a:r>
              <a:rPr lang="es-CO" sz="1400" i="1">
                <a:latin typeface="Tahoma" pitchFamily="34" charset="0"/>
                <a:cs typeface="Tahoma" pitchFamily="34" charset="0"/>
              </a:rPr>
              <a:t>Lancet 2004; </a:t>
            </a:r>
            <a:r>
              <a:rPr lang="es-CO" sz="1400" b="1" i="1">
                <a:latin typeface="Tahoma" pitchFamily="34" charset="0"/>
                <a:cs typeface="Tahoma" pitchFamily="34" charset="0"/>
              </a:rPr>
              <a:t>363:</a:t>
            </a:r>
            <a:r>
              <a:rPr lang="es-CO" sz="1400">
                <a:latin typeface="Tahoma" pitchFamily="34" charset="0"/>
                <a:cs typeface="Tahoma" pitchFamily="34" charset="0"/>
              </a:rPr>
              <a:t>1571–78.</a:t>
            </a:r>
          </a:p>
          <a:p>
            <a:pPr algn="r"/>
            <a:r>
              <a:rPr lang="en-US" sz="1400" i="1">
                <a:latin typeface="Tahoma" pitchFamily="34" charset="0"/>
                <a:cs typeface="Tahoma" pitchFamily="34" charset="0"/>
              </a:rPr>
              <a:t>Circulation</a:t>
            </a:r>
            <a:r>
              <a:rPr lang="es-CO" sz="1400">
                <a:latin typeface="Tahoma" pitchFamily="34" charset="0"/>
                <a:cs typeface="Tahoma" pitchFamily="34" charset="0"/>
              </a:rPr>
              <a:t>2004; </a:t>
            </a:r>
            <a:r>
              <a:rPr lang="es-CO" sz="1400" b="1">
                <a:latin typeface="Tahoma" pitchFamily="34" charset="0"/>
                <a:cs typeface="Tahoma" pitchFamily="34" charset="0"/>
              </a:rPr>
              <a:t>109: 1108–13.</a:t>
            </a:r>
            <a:endParaRPr lang="es-CO" sz="140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Efecto del consumo de leche materna en leptina</a:t>
            </a:r>
          </a:p>
        </p:txBody>
      </p:sp>
      <p:sp>
        <p:nvSpPr>
          <p:cNvPr id="18435" name="2 Marcador de contenido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s-CO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2141538"/>
            <a:ext cx="5786437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643063"/>
            <a:ext cx="5143500" cy="443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59" name="1 Título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s-CO" sz="440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6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6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Efecto del consumo de leche materna en PAD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428625" y="1071563"/>
            <a:ext cx="8072438" cy="2643187"/>
          </a:xfrm>
        </p:spPr>
        <p:txBody>
          <a:bodyPr/>
          <a:lstStyle/>
          <a:p>
            <a:pPr eaLnBrk="1" hangingPunct="1"/>
            <a:r>
              <a:rPr lang="es-CO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Lactancia materna, programación fetal y enfermedades crónicas no transmisibles</a:t>
            </a:r>
            <a:endParaRPr lang="es-CO" dirty="0" smtClean="0">
              <a:solidFill>
                <a:srgbClr val="0070C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4105275"/>
            <a:ext cx="9144000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Ana Cristina Gómez Correa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MD Pediatra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CO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r>
              <a:rPr lang="es-CO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Nutrición Clínica Pediátrica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INTA Universidad de Chile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Docente Departamento de Pediatría y Puericultura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Universidad de Antioquia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00188"/>
            <a:ext cx="6215062" cy="5259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400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Efecto del consumo de leche materna en perfil lipídico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Conclusión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14375" y="1500188"/>
            <a:ext cx="7715250" cy="4786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O" sz="2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s-CO" sz="2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s-CO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Aunque no hubo diferencias en grasa corporal a los 13-16 años, postulamos que las concentraciones de </a:t>
            </a:r>
            <a:r>
              <a:rPr lang="es-CO" sz="28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leptina</a:t>
            </a:r>
            <a:r>
              <a:rPr lang="es-CO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pueden programarse por la dieta temprana y este mecanismo puede relacionar nutrición temprana y riesgo de obesidad en la vida adulta (menor presión arterial, menores niveles de colesterol)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1143000"/>
          </a:xfrm>
        </p:spPr>
        <p:txBody>
          <a:bodyPr/>
          <a:lstStyle/>
          <a:p>
            <a:r>
              <a:rPr lang="es-CO" sz="32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Dilatación mediada por flujo en arteria braquial según ganancia de peso en primeros días 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43063"/>
            <a:ext cx="6786563" cy="481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1750" y="1571625"/>
            <a:ext cx="4000500" cy="5094288"/>
          </a:xfrm>
          <a:noFill/>
          <a:ln>
            <a:solidFill>
              <a:schemeClr val="tx1"/>
            </a:solidFill>
          </a:ln>
        </p:spPr>
      </p:pic>
      <p:sp>
        <p:nvSpPr>
          <p:cNvPr id="2355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1143000"/>
          </a:xfrm>
        </p:spPr>
        <p:txBody>
          <a:bodyPr/>
          <a:lstStyle/>
          <a:p>
            <a:r>
              <a:rPr lang="es-CO" sz="32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Resistencia a la insulina según ganancia de peso en primeros días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Dimensión de los resultados en salud pública</a:t>
            </a:r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mtClean="0"/>
              <a:t>La reducción de  3 mm Hg de PAD en lactantes alimentados con fórmula con bajo contenido de nutrientes es mayor que el efecto por cualquier otra medida no farmacológica (pérdida de peso, restricción de sal, ejercicio)</a:t>
            </a:r>
          </a:p>
          <a:p>
            <a:pPr>
              <a:buFont typeface="Arial" charset="0"/>
              <a:buNone/>
            </a:pPr>
            <a:r>
              <a:rPr lang="es-CO" smtClean="0"/>
              <a:t> </a:t>
            </a:r>
          </a:p>
          <a:p>
            <a:r>
              <a:rPr lang="en-US" smtClean="0"/>
              <a:t>Reducir el colesterol en un 10% con lactancia se espera resduza el riesgo cardiovascular en un 25% y la mortalidad en un 13-14%</a:t>
            </a:r>
            <a:endParaRPr lang="es-C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La hipótesis</a:t>
            </a:r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>
          <a:xfrm>
            <a:off x="457200" y="1546225"/>
            <a:ext cx="8229600" cy="4525963"/>
          </a:xfrm>
        </p:spPr>
        <p:txBody>
          <a:bodyPr/>
          <a:lstStyle/>
          <a:p>
            <a:r>
              <a:rPr lang="es-CO" sz="2400" smtClean="0">
                <a:latin typeface="Tahoma" pitchFamily="34" charset="0"/>
                <a:cs typeface="Tahoma" pitchFamily="34" charset="0"/>
              </a:rPr>
              <a:t>La aceleración en el crecimiento en etapas tempranas (mal llamado crecimiento compensador) asociado a consumo de fórmulas lácteas se asocia a enfermedad cardiovascular en etapas posteriores.</a:t>
            </a:r>
          </a:p>
          <a:p>
            <a:endParaRPr lang="es-CO" sz="2400" smtClean="0">
              <a:latin typeface="Tahoma" pitchFamily="34" charset="0"/>
              <a:cs typeface="Tahoma" pitchFamily="34" charset="0"/>
            </a:endParaRPr>
          </a:p>
          <a:p>
            <a:r>
              <a:rPr lang="es-CO" sz="2400" smtClean="0">
                <a:latin typeface="Tahoma" pitchFamily="34" charset="0"/>
                <a:cs typeface="Tahoma" pitchFamily="34" charset="0"/>
              </a:rPr>
              <a:t>Altos nutrientes en las fórmulas para favorecer crecimiento compensador (proteinas</a:t>
            </a:r>
          </a:p>
          <a:p>
            <a:endParaRPr lang="es-CO" sz="2400" smtClean="0">
              <a:latin typeface="Tahoma" pitchFamily="34" charset="0"/>
              <a:cs typeface="Tahoma" pitchFamily="34" charset="0"/>
            </a:endParaRPr>
          </a:p>
          <a:p>
            <a:r>
              <a:rPr lang="es-CO" sz="2400" smtClean="0">
                <a:latin typeface="Tahoma" pitchFamily="34" charset="0"/>
                <a:cs typeface="Tahoma" pitchFamily="34" charset="0"/>
              </a:rPr>
              <a:t>Con la evidencia actual no se recomienda restricción en crecimiento postnatal, futuras investigaciones para generar intervenciones</a:t>
            </a:r>
          </a:p>
          <a:p>
            <a:pPr>
              <a:buFont typeface="Arial" charset="0"/>
              <a:buNone/>
            </a:pPr>
            <a:endParaRPr lang="es-CO" sz="240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es-CO" sz="4000" smtClean="0"/>
              <a:t>¨La leche </a:t>
            </a:r>
            <a:r>
              <a:rPr lang="es-CO" sz="4000" smtClean="0">
                <a:latin typeface="Tahoma" pitchFamily="34" charset="0"/>
                <a:cs typeface="Tahoma" pitchFamily="34" charset="0"/>
              </a:rPr>
              <a:t>materna</a:t>
            </a:r>
            <a:r>
              <a:rPr lang="es-CO" sz="4000" smtClean="0"/>
              <a:t> es tan buena, que sirve hasta para alimentar¨</a:t>
            </a:r>
          </a:p>
          <a:p>
            <a:pPr>
              <a:buFont typeface="Arial" charset="0"/>
              <a:buNone/>
            </a:pPr>
            <a:endParaRPr lang="es-CO" smtClean="0"/>
          </a:p>
          <a:p>
            <a:pPr>
              <a:buFont typeface="Arial" charset="0"/>
              <a:buNone/>
            </a:pPr>
            <a:endParaRPr lang="es-CO" smtClean="0"/>
          </a:p>
          <a:p>
            <a:pPr algn="r">
              <a:buFont typeface="Arial" charset="0"/>
              <a:buNone/>
            </a:pPr>
            <a:r>
              <a:rPr lang="es-CO" smtClean="0"/>
              <a:t>Grupo de Puericultura </a:t>
            </a:r>
          </a:p>
          <a:p>
            <a:pPr algn="r">
              <a:buFont typeface="Arial" charset="0"/>
              <a:buNone/>
            </a:pPr>
            <a:r>
              <a:rPr lang="es-CO" smtClean="0"/>
              <a:t>Universidad de Antioquia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143000"/>
          </a:xfrm>
        </p:spPr>
        <p:txBody>
          <a:bodyPr/>
          <a:lstStyle/>
          <a:p>
            <a:pPr eaLnBrk="1" hangingPunct="1"/>
            <a:r>
              <a:rPr lang="es-CO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Nutrición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642938" y="2643188"/>
            <a:ext cx="3286125" cy="22145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Requerimientos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5214938" y="2643188"/>
            <a:ext cx="3286125" cy="22145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Salud</a:t>
            </a:r>
          </a:p>
        </p:txBody>
      </p:sp>
      <p:sp>
        <p:nvSpPr>
          <p:cNvPr id="11" name="10 Flecha a la derecha con bandas"/>
          <p:cNvSpPr/>
          <p:nvPr/>
        </p:nvSpPr>
        <p:spPr>
          <a:xfrm>
            <a:off x="3857625" y="3143250"/>
            <a:ext cx="1643063" cy="1428750"/>
          </a:xfrm>
          <a:prstGeom prst="stripedRightArrow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078" name="11 CuadroTexto"/>
          <p:cNvSpPr txBox="1">
            <a:spLocks noChangeArrowheads="1"/>
          </p:cNvSpPr>
          <p:nvPr/>
        </p:nvSpPr>
        <p:spPr bwMode="auto">
          <a:xfrm>
            <a:off x="4643438" y="5857875"/>
            <a:ext cx="434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000">
                <a:latin typeface="Tahoma" pitchFamily="34" charset="0"/>
                <a:cs typeface="Tahoma" pitchFamily="34" charset="0"/>
              </a:rPr>
              <a:t>Barker 1993, IARC 1990, Lucas 1994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Elipse"/>
          <p:cNvSpPr/>
          <p:nvPr/>
        </p:nvSpPr>
        <p:spPr>
          <a:xfrm>
            <a:off x="1571625" y="2000250"/>
            <a:ext cx="5715000" cy="23574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40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928688" y="2962275"/>
            <a:ext cx="7286625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12 CuadroTexto"/>
          <p:cNvSpPr txBox="1">
            <a:spLocks noChangeArrowheads="1"/>
          </p:cNvSpPr>
          <p:nvPr/>
        </p:nvSpPr>
        <p:spPr bwMode="auto">
          <a:xfrm rot="5400000">
            <a:off x="3812382" y="5703094"/>
            <a:ext cx="18430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400" b="1"/>
              <a:t>Nacimiento</a:t>
            </a:r>
          </a:p>
        </p:txBody>
      </p:sp>
      <p:sp>
        <p:nvSpPr>
          <p:cNvPr id="4101" name="1 Título"/>
          <p:cNvSpPr txBox="1">
            <a:spLocks/>
          </p:cNvSpPr>
          <p:nvPr/>
        </p:nvSpPr>
        <p:spPr bwMode="auto">
          <a:xfrm>
            <a:off x="285750" y="3571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4400" b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Programación</a:t>
            </a:r>
          </a:p>
        </p:txBody>
      </p:sp>
      <p:sp>
        <p:nvSpPr>
          <p:cNvPr id="28" name="27 Flecha derecha"/>
          <p:cNvSpPr/>
          <p:nvPr/>
        </p:nvSpPr>
        <p:spPr>
          <a:xfrm rot="19198033">
            <a:off x="336550" y="3100388"/>
            <a:ext cx="2546350" cy="3086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Estímulo</a:t>
            </a:r>
          </a:p>
          <a:p>
            <a:pPr algn="ctr">
              <a:defRPr/>
            </a:pPr>
            <a:r>
              <a:rPr lang="es-CO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Injuria</a:t>
            </a:r>
          </a:p>
        </p:txBody>
      </p:sp>
      <p:cxnSp>
        <p:nvCxnSpPr>
          <p:cNvPr id="30" name="29 Conector recto"/>
          <p:cNvCxnSpPr/>
          <p:nvPr/>
        </p:nvCxnSpPr>
        <p:spPr>
          <a:xfrm rot="5400000">
            <a:off x="1750219" y="4107657"/>
            <a:ext cx="55006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35 CuadroTexto"/>
          <p:cNvSpPr txBox="1">
            <a:spLocks noChangeArrowheads="1"/>
          </p:cNvSpPr>
          <p:nvPr/>
        </p:nvSpPr>
        <p:spPr bwMode="auto">
          <a:xfrm>
            <a:off x="2428875" y="1460500"/>
            <a:ext cx="41624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CO" sz="3600" b="1">
                <a:latin typeface="Tahoma" pitchFamily="34" charset="0"/>
                <a:cs typeface="Tahoma" pitchFamily="34" charset="0"/>
              </a:rPr>
              <a:t>Período crítico</a:t>
            </a:r>
          </a:p>
          <a:p>
            <a:pPr algn="ctr"/>
            <a:endParaRPr lang="es-CO" sz="3600" b="1">
              <a:latin typeface="Tahoma" pitchFamily="34" charset="0"/>
              <a:cs typeface="Tahoma" pitchFamily="34" charset="0"/>
            </a:endParaRPr>
          </a:p>
          <a:p>
            <a:pPr algn="ctr"/>
            <a:endParaRPr lang="es-CO" sz="3600" b="1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s-CO" sz="3600" b="1">
                <a:latin typeface="Tahoma" pitchFamily="34" charset="0"/>
                <a:cs typeface="Tahoma" pitchFamily="34" charset="0"/>
              </a:rPr>
              <a:t>Ajuste fisiológico</a:t>
            </a:r>
          </a:p>
        </p:txBody>
      </p:sp>
      <p:sp>
        <p:nvSpPr>
          <p:cNvPr id="37" name="36 Flecha derecha"/>
          <p:cNvSpPr/>
          <p:nvPr/>
        </p:nvSpPr>
        <p:spPr>
          <a:xfrm rot="2489309">
            <a:off x="5903913" y="3314700"/>
            <a:ext cx="2544762" cy="3086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latin typeface="Tahoma" pitchFamily="34" charset="0"/>
                <a:ea typeface="Tahoma" pitchFamily="34" charset="0"/>
                <a:cs typeface="Tahoma" pitchFamily="34" charset="0"/>
              </a:rPr>
              <a:t>Consecuencia a largo plazo</a:t>
            </a:r>
          </a:p>
        </p:txBody>
      </p:sp>
      <p:sp>
        <p:nvSpPr>
          <p:cNvPr id="38" name="1 Título"/>
          <p:cNvSpPr txBox="1">
            <a:spLocks/>
          </p:cNvSpPr>
          <p:nvPr/>
        </p:nvSpPr>
        <p:spPr bwMode="auto">
          <a:xfrm>
            <a:off x="428625" y="285750"/>
            <a:ext cx="82296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4400" b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Programación Nutricional</a:t>
            </a:r>
          </a:p>
        </p:txBody>
      </p:sp>
      <p:sp>
        <p:nvSpPr>
          <p:cNvPr id="39" name="38 Flecha derecha"/>
          <p:cNvSpPr/>
          <p:nvPr/>
        </p:nvSpPr>
        <p:spPr>
          <a:xfrm rot="19198033">
            <a:off x="336550" y="3100388"/>
            <a:ext cx="2546350" cy="3086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Nutriente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Marcador de contenido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34004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mtClean="0">
                <a:latin typeface="Tahoma" pitchFamily="34" charset="0"/>
                <a:cs typeface="Tahoma" pitchFamily="34" charset="0"/>
              </a:rPr>
              <a:t>Espero que para todos los asistentes  esté claro que la lactancia materna exclusiva hasta los 4-6 meses de edad ofrece múltiples beneficiosos para la salud  y por lo tanto debe ser recomendada  universalmente</a:t>
            </a:r>
          </a:p>
          <a:p>
            <a:pPr algn="ctr" eaLnBrk="1" hangingPunct="1">
              <a:buFont typeface="Arial" charset="0"/>
              <a:buNone/>
            </a:pPr>
            <a:endParaRPr lang="en-US" smtClean="0"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smtClean="0">
                <a:latin typeface="Tahoma" pitchFamily="34" charset="0"/>
                <a:cs typeface="Tahoma" pitchFamily="34" charset="0"/>
              </a:rPr>
              <a:t>Mi objetivo es darles aún más razones para seguir esta recomendación</a:t>
            </a:r>
            <a:endParaRPr lang="es-CO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b="1" smtClean="0">
                <a:solidFill>
                  <a:srgbClr val="0070C0"/>
                </a:solidFill>
              </a:rPr>
              <a:t>Regulación ESPGHAN 2005 </a:t>
            </a:r>
            <a:br>
              <a:rPr lang="es-CO" b="1" smtClean="0">
                <a:solidFill>
                  <a:srgbClr val="0070C0"/>
                </a:solidFill>
              </a:rPr>
            </a:br>
            <a:r>
              <a:rPr lang="es-CO" b="1" smtClean="0">
                <a:solidFill>
                  <a:srgbClr val="0070C0"/>
                </a:solidFill>
              </a:rPr>
              <a:t>Composición fórmulas infantiles</a:t>
            </a:r>
          </a:p>
        </p:txBody>
      </p:sp>
      <p:sp>
        <p:nvSpPr>
          <p:cNvPr id="6147" name="AutoShape 8" descr="data:image/jpg;base64,/9j/4AAQSkZJRgABAQAAAQABAAD/2wBDAAkGBwgHBgkIBwgKCgkLDRYPDQwMDRsUFRAWIB0iIiAdHx8kKDQsJCYxJx8fLT0tMTU3Ojo6Iys/RD84QzQ5Ojf/2wBDAQoKCg0MDRoPDxo3JR8lNzc3Nzc3Nzc3Nzc3Nzc3Nzc3Nzc3Nzc3Nzc3Nzc3Nzc3Nzc3Nzc3Nzc3Nzc3Nzc3Nzf/wAARCADVAO0DASIAAhEBAxEB/8QAGwAAAwADAQEAAAAAAAAAAAAAAwQFAAIGAQf/xAAyEAABBAIBAgQFBAICAwEAAAABAAIDEQQhMRJBBSJRYQYTMnGRFEKBoVKxI8EVFuHx/8QAGQEAAwEBAQAAAAAAAAAAAAAAAQIDBAAF/8QAIREAAwEAAwADAQEBAQAAAAAAAAECEQMSIQQxQRNRInH/2gAMAwEAAhEDEQA/APuKxYtHPpccelwCE+WkOSRKySLg4MvyQEF2aAkciQ9iknzEA7pcN1KWV4iWsJBUGf4jdE8jqP5W0svU02VyXjlwyEjhFBzDonfFTh+4/lBf8XOH7j+VwkuV7pOXMI/cj1OPoLvjFwOnf2hn40fX1H8r5zJmO9UB2YfVFSE+ln41cP3H+StT8cP/AMv7XzI5h7uK0OWf8ij1OPqH/u7ydu/tej42dz1n8r5b+sO9lejMd/kg5O0+pj42d/mVu342dwXFfLBmHu4pnFlfM/paaHcoNYFe/R9Qj+MHyODWOJ/lUYfiMgDrfZ9LXzbHk+U3paf/AKnIsg+qk6Lzw/6fRWfEQPLv7RmeP9Ww7+18+ince6dinIoWUvYP8Ed6zxoO5P8AaPH4nZ5C4yCYkjZVGCU2NlDuB8KR1TM7qTDckHa5qKYg909DLxtHuSfGXWyhwRAbClRS+6dil4TpkqnBlYvAbXqYQ0e+krLIiSlI5Di07XBwySVLSSocsgHdKSTgd1wyQeSWu6RnkDrpavlLjygTSBreUB0gUzukWOVC8aHzYCRyFSyJrboqbM7qab4KO4HDh8t7onEG6U+TJruuuz/Dosi+Glc9meCPF9BtOqTO6MkS5PugHJRsnwydnqkTjTNJtpTITGEOR6Erz55QjE8ctK86XDtSJwQzkLPnu7ISwEWuCN48jpXiNvJXR4obDG1ra979VP8ABsNrGfNePM7+gqdDgAfdZeW9Zv4OLzWMMloXaPHLZFFIV6LdpqrJ2o9jR0K8cqoY8nG1GheKG+E9DKPVJ2G6FqCXaoRSnVHShQSi7/7VGF3BJpd2EclmGXhUYZDpRYHggKjC8Vyj2IVJVikKchl2pULk3G4WFSWZ7krQypkGwpkT04x/lVlRmqTySkhmtthI5CbldtJzSAA2nYCPNIbKVdd2UbKP/KSOCkZ5ewO0pVGTS9Ggkp5S5tLJHEnaWmd0goDYCkeaSc0h2iSOLuCgOAuyuHSAvs8hBc3q0jO5r0QnIDC8sLTy0FLHEg5LAnzwUF7PKhoMJ8vh8BBPQFMysbGjNkBOeL+JNxYy1p8/C5KbInmkLnOJTzrEppD08cBPkIWvh+F87IBI8gN/dKwdTnU4Gl0vh0IZAPcI1TlD8Ud6DABuh2XoK9ddeiEXOB8yyaeikkgoKKwddAnSAx1nQTcMdkIUPPoVjDTQAmG2DVrImdkZsd/tUGygxj6ApUYjZFqfCx16CdjNEDuu0SkUoiRQ91QidtS4XBx24BPxHzDYTaZ3JTgcm4ndrU6Em9JuE75VJZCpKUL05G+2qZCT3T0R8qtLM9yLSeIRk9JPSfQpHJc55tzqHZJ5ptzlNfkywk0bA/babucuLfodyCWaJsJCVxq1t+uilabPS70cUtLJrRCbdO6tGskh5pJzSdTSvZ39wUrI49Olw2GF1/8ASG7fK8aSLXjiuCeOoe6A474Xr5N0guf7pdCjHurgJTxDLbjY7nOqyNC0d7gATfuuT8ayjkZBY0+VpRS1gYhkSOyZnSOvZWzIbPC3ghJKcZEQaAtUdJAmGwUON5mitlX4m9EYb6JPHi6CHO5TD3CuVnuu3hs4p6nrj1O4XjmWdaWNsnS9BIPmSFvDxjSDwFQxRxRS8XS7gJ/FZ5hQClbKysGoorIKY+WGng7W2Pxvn7I/R+VMFMFVCgisABBPIXoZZJHIWEFzrvQ5RF0JEbcTaoQv8o5UoyVx25TsM11S7QdfCrC8+6ex3m7PopEctcBUMd51adMha8KkLu9p1h8qnRv0B6puJ/kVpZltETOds91KmdrSo5p8xUyY+33S0ysImZbaF8pM5ssAp4L2/wBhP5J0dg64U2QB93x69kvdosoVeMMMlkzbYQVpK/y/7U97HRkuj8pHf1Q3ZhIIfo/7Vo5FRLk4XH0PF2udob5A0c7Sf6qxytX5F8FUIoNJIhmTaD83SxjtoBPZy4xua0kE+iUx/CYfqc0Fx5LtoolLp6PqqDD5e6jVs3cfDPXRT9FHHw1o/hDdAARSZlm6XUUB7xV2UqbY7hIXmPQ2vRIOyek04UPVMzkuJq0kWPL6CtKRntv8GI8+EksDwm4yHAEFKjChnjHXQctP/H5ERvHlOv2lBpDS6S9KLR091SxJKA7qPhulcOnIjp3qquK3p7WFC0aZrUWcZ/k2RtON4tTYDTRop5jr40pac0F6e61IFH09Fu0klbBhN6/K7RcFnNbV+qPEC06WOjIO0QNPtpK/Bl9YNwkHlPwBwfrhToQbBPp27KjC+qCpLI3JRgdpMC60lInatNNNtCtLMlIjZY/2pk9g65VbKaes+5U2duyUlP0eF4TJ6cPf0SnQL3YB7BUJmk8jhL9GiNJGy8+CMrAfK0l1clTszG6mEkK26JodeiD/AEgTRAMd5gUsvGVb05SZssXbXohCd3/xVMmCR2nVXZRp4nMeboUtkXv2ZeXj/UMtn/K2+f0sc4nhINeVs6N8zehpq+SqNEEmwceW9/mafM0ro8WcPja7iwoDMFsAJsklMMleGhjbGqCjyJP6NvDTSxjuVJ1zhjTdLCwuNdl7iwdI63/Ue6Ya3fCm8RbNFHR2Kq1o2Hf0qgYge34WzYQBsI9gfzFGY/aimY8YitJqOO+xP8JlkelN0MpFW4zS0eWj6orIemgSmRHrhEZCDV8pHTAkDiaQfZN47ST6LZkXBTcUYoWAEodPIm0idJ9NI7Yh2RTFXa0QCbmWQtxGd8Jgx7W7Y0GLuA4mAaFWUzFQrhDYGh3A+6YjDT6cbTSJTGYeA4JlnBtKRno1e/RMxEuBPKtLM1oRyekPICQnAvnYVLKYC4nuk5Iyb0hQYJz2izXfsgloDwa+6afC4g190uW+YhRZpTAPZdkD3S8kZAceDXoqLIwBuytJobYS0m/RBMOHOZbH76T7HSjZUBDSHV+F1eRjNdEepv8AydqUfOhaWAt79vRWig9fw5PLD4H9TdDuFRxCHxNJ5Q86HraQeELwyXymM7LStTeyZkut4PPIGj2W+O23A0gSHzJrH7FSf0XlaxxruERoHPdABRm7UmaVIVrNcpiOM1sWhwjuU002KalbOaPGsoHW01HGSARysY2wL57pqJtNCQVg4oiSbCM2GqKNE2m9XKMwA/8A4gLouyMgaTDG6Gvyt2R8+i3LQNhcdoSOIEizpMCMBLxHve002gLJ2uErTV7B5efwseyiiEdVkWKWrgR2tcKgTmNBsnhY0U69URwvJmkUtGB/V0n07oywUNRlMwk9JpKwtLuE/AB07VZM9AckAO2lJAP2p7IFupJSNDC7p5PK6jo+hOU2SAPulnAvsgfwmZRYtq1jaACPThTosvQTGEAdYQ3ML3EMv7J2mubo1SH0UAWnj0UyqEJ4C4EEb9lDysUBzuo1pdPMw/LskbUuaFgDnEb91RHJ+nF50NEjgKK536fIDuxOyup8VgIN1zwuZ8QABoAX6LXwvUS51no614kINp6CiAoOBM5rxHL+Vfgb5RRQ5FnhT49dw7ebpMs2gMHSaKYYdqGmzBiL0q79k5ECW0RtKQntWk7FshJoHI3FF2JTTIxwEKBvls8p6Ee1pSTPGQ+XjS3awgo3UOmgtXE8VpcIZ9I4Wrr6t8LetbG1qQS5ccbNqwKTDBsFCY3fForWk+y4VhDo6XknlGuVuxuqJ7reWK2/fhcyepMTf5tleCw6iNrJ6h+ooMGSJZSG7odlyYzXg/EatOwfQk42ucm4QQ3gq0maz3JALik3gOsp6dvmOtpOVruwT2tEihJ0Ys0UMANeSTYPATTGkttzaJWhYC7QUKRpkC6gNDZXgFb7JjoJIsj8LWVhANc9gl0bBeVoc0gApLMYKotI1ynSXNoH6q37JHIf0vLbtxF2gxpOV8aa5jPq0PfhcuWmV5cfqd39ArvxVOWlsYdt53Sh/MEcRN7WzhTU6C2m/TX5LQT0j+VbxQPltvmlNxWEsBPJ3tUsYeWr2F3I9KcMpeoYFE6RmbpABoikaL7qBpG4BXe09BvgqdCdp/FdRIq0oGVIQekUnYGgCuyRhvqHon4ylJMKKF0LC9IHTyvBZ0f4WrQWnp5AXCGw481LBR2s9iNr1veguON2OaK3tFYCdoTGdWymIRWuy4SngWNlLeR3THa9FVdrSbztIai/ER3X6QvFJnO006JRvAY2tPVJuwtcrFd80A8Hssyph4bjscBbiaCRbpobXXDpIZYgOEzHJC4cELmcTxEkj5goHuO6vYsjHxXSvLaMXJx4bTDzklLSt/CelaOopeRmlakRhidWKHCE6L05Kcc0A0hPHdQpGqKFCwtBvleOGuLRpAN2gOeACe6k0WT0VlIe9zANtbZU/LZ02TXCoOmG7IU3Ne35RJO61tdKYfEfOvi/ILc6NrRYapUQkne29NHZOfEjuvxL7Fe47Who9V6MvIRmSdcjKMDAGUAjs8pQYXikUuorPWtnoykhhlFGZyl43A90YbUyiGYq6qVLGoCyVMisEFUoXAhKxWUYgDuynovcWFNhNVXono3EVtKTY2wiiaWXZ4WjXWB2WzSCUBD0jQIC9DvZb+UBoG/VeaJNIAN2O0NJlhHCXh5/vlG62tFk0b4RQl6/Akkny2f2vcRzXW91aXlsdEXO9NBc7JlZErpIhL0CyKC57oI4+yaCTeONmzC35dMDqv1Q/HSMiKEsqm+ilZGM+J41QKbxHOkaGPN6V4jPSlSswo+DCPIh+RL5XN+kq3CyaBvQR1AcEKBiRfLksWCCunx5C6IdRVOplttFOVgtLStI4T8rdpZ7TapSMUvEIOadlLzSNYNlb+KZLMaIk8rnJMifIdZJAPAUqk08fo/PltafqCnZfiEbI3eYLYYbp43BxIJ7jsub/SyxzyxzuL3NdQv0U+hrnNw1yfHLlDBYHcok3i7Zm9ETD019TjynsbFjkaQ6MO1uwkfGvDo8Jsc0I6Wvd0lo9UMRoSlvGcz414Pm5Tv1OLH8wjZaOVMglNBrgWvbpzSKIK77w57zTWNsr3xvwaOeMTyQNLj9XTyqzzeYyN8C76mcdjy2dpvqFI+R4DIIvnYJLwOWHn+FNZMBbXDzDkFN4/o5258Y2yWnc0mYpLdyFHkyAH6R8fKF87S1A08qLsMifhI6eVBhybqwqWNkiuwUaWFeyZcx3VydJ9haaIKhxZOyA7snYcplCypPwXCq3ZFlFaARzSlsyWufQP2TDMgUTf3Q1gY80b2UTpBCVa8EgE0SjMkBXaKEc8RsJBo0oOT4m5/iEcTD5QdlP+IF74z0LnBA9uUHuBNFHNH48/TsMl7v0f8Axndcqb4Ywvym9XfkpnCnbLEGH+0zj4obMHNGgU+E+ynUWX+H48+P0SNBFei5rJ8O/RZZYNs5aV1QPTBfelKlvIkAeODpaJMkU9YtjRWQQNlWcaAlmgtcTGDT5W2VZx4Ohld1RLSXLy4Flaksk9LCqkjFK8QvoIHdWaMU0cvndWTkUfpatWwAKkMarJGytfk+ylaNkWKxeRRJsYyZsry3l2l0Ajt1EL044Juhak1habxiGLhtY02NJb4ixWv8MtrfocCrroi1tcGklnwmfHdARV90jLRfqZG8GxKaHVyq0uO12O9jhz3RPD8f5bWtP+kxlgDHkdddIJP4Qwo72kch4YAJHRk8OIXN/HvhrcJ8WfAOlsh6ZQOAexXXeHYPQQ++drf4i8Jb4j4PkYrnbe22n0I4R425oPyEql4fImzhx5tGZO5pB7KNKySGRzHEhzXEH+Fgnlb+4r0Oqf0eQuXH6dHBk1zz90/DmCqLlx4ypf8AJEZlSk/WUlcOovHy8O4hzve/uU5HnCqDguGjnlr6zwnYZ5qHmKz18c0x8pP8O1hzh12HBPw5Qc07FkrjMWWRzgHOJCs4b3NIpQviaNM3NHUwyFwBtOxEkV1KJivJI3qlVx3b2o9WLTQ02PqFFYcJjj9IR4xZ1wmoY/RMkSdek9uCWOtppUsdr2gd0zHDfITMcI1pUUkr5AIc4jbStosUOdZCfiipMMYrzJmrl/wHjwBg0nGM1teMYjhuleUZKvWekWNpDJg6jZ4VBauaDyqE08IkmOgOgVqSH2S74VOkXnkJDoKdpeiL2T7ovZadBH2UqkurEZmIQivlUXxdQ2Fr8oBI5KTyCbYw33SviDS/Gla0gW38qhKC0aCA6MObsJMKqv0kYcNM4WvijxFjyPP7Wkqh0CJpHrwuZ+LM35OE+BpuWUUB7JpWs6uTE2fJMrH+ZPJJR8ziUucXfC6F2Jf7UN2JR4XoI8tvWQv0vsvW41HhW/0h9EWLC9v6XM5fZLhhI0Gp6GF+qaqMODW6T8OIBVt/lTpmjjJsETwR5CquOHgUY3fwE7BA0VoKjDGB6KN/+GqHn6L40hAHkd+FVxncUw/heRBgPKeiIrTT/AUXKZX+g1j24Dy9lTgjoBIQOeKpn5T0T5TXlCHQlV6OxxhMxxhKxGWuyciDzV0qKTPVBmtR2NC0Y0phjaG1aZM10etbS2WLFQkYsWLFxx4UKRgWLEGcgEjAEItFLFiRlkwZaCFqWghYsSjywErRaFIAAKWLFIvJK8QkLGuI7C1weeXZU7pZXEk/0sWK3CvROd/8iboGoTsdixYtJkPBjstMMx2aWLEGMhpkDEdsLekrFimy43j4TXO24/hUIsOIep+6xYp0Ugdhx4x+0fhPQwtsLFiQcbhhanYom6WLEUJbHImCk1GwaWLE6M1MYa0BbLFidETFixYicf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6148" name="AutoShape 10" descr="data:image/jpg;base64,/9j/4AAQSkZJRgABAQAAAQABAAD/2wBDAAkGBwgHBgkIBwgKCgkLDRYPDQwMDRsUFRAWIB0iIiAdHx8kKDQsJCYxJx8fLT0tMTU3Ojo6Iys/RD84QzQ5Ojf/2wBDAQoKCg0MDRoPDxo3JR8lNzc3Nzc3Nzc3Nzc3Nzc3Nzc3Nzc3Nzc3Nzc3Nzc3Nzc3Nzc3Nzc3Nzc3Nzc3Nzc3Nzf/wAARCADVAO0DASIAAhEBAxEB/8QAGwAAAwADAQEAAAAAAAAAAAAAAwQFAAIGAQf/xAAyEAABBAIBAgQFBAICAwEAAAABAAIDEQQhMRJBBSJRYQYTMnGRFEKBoVKxI8EVFuHx/8QAGQEAAwEBAQAAAAAAAAAAAAAAAQIDBAAF/8QAIREAAwEAAwADAQEBAQAAAAAAAAECEQMSIQQxQRNRInH/2gAMAwEAAhEDEQA/APuKxYtHPpccelwCE+WkOSRKySLg4MvyQEF2aAkciQ9iknzEA7pcN1KWV4iWsJBUGf4jdE8jqP5W0svU02VyXjlwyEjhFBzDonfFTh+4/lBf8XOH7j+VwkuV7pOXMI/cj1OPoLvjFwOnf2hn40fX1H8r5zJmO9UB2YfVFSE+ln41cP3H+StT8cP/AMv7XzI5h7uK0OWf8ij1OPqH/u7ydu/tej42dz1n8r5b+sO9lejMd/kg5O0+pj42d/mVu342dwXFfLBmHu4pnFlfM/paaHcoNYFe/R9Qj+MHyODWOJ/lUYfiMgDrfZ9LXzbHk+U3paf/AKnIsg+qk6Lzw/6fRWfEQPLv7RmeP9Ww7+18+ince6dinIoWUvYP8Ed6zxoO5P8AaPH4nZ5C4yCYkjZVGCU2NlDuB8KR1TM7qTDckHa5qKYg909DLxtHuSfGXWyhwRAbClRS+6dil4TpkqnBlYvAbXqYQ0e+krLIiSlI5Di07XBwySVLSSocsgHdKSTgd1wyQeSWu6RnkDrpavlLjygTSBreUB0gUzukWOVC8aHzYCRyFSyJrboqbM7qab4KO4HDh8t7onEG6U+TJruuuz/Dosi+Glc9meCPF9BtOqTO6MkS5PugHJRsnwydnqkTjTNJtpTITGEOR6Erz55QjE8ctK86XDtSJwQzkLPnu7ISwEWuCN48jpXiNvJXR4obDG1ra979VP8ABsNrGfNePM7+gqdDgAfdZeW9Zv4OLzWMMloXaPHLZFFIV6LdpqrJ2o9jR0K8cqoY8nG1GheKG+E9DKPVJ2G6FqCXaoRSnVHShQSi7/7VGF3BJpd2EclmGXhUYZDpRYHggKjC8Vyj2IVJVikKchl2pULk3G4WFSWZ7krQypkGwpkT04x/lVlRmqTySkhmtthI5CbldtJzSAA2nYCPNIbKVdd2UbKP/KSOCkZ5ewO0pVGTS9Ggkp5S5tLJHEnaWmd0goDYCkeaSc0h2iSOLuCgOAuyuHSAvs8hBc3q0jO5r0QnIDC8sLTy0FLHEg5LAnzwUF7PKhoMJ8vh8BBPQFMysbGjNkBOeL+JNxYy1p8/C5KbInmkLnOJTzrEppD08cBPkIWvh+F87IBI8gN/dKwdTnU4Gl0vh0IZAPcI1TlD8Ud6DABuh2XoK9ddeiEXOB8yyaeikkgoKKwddAnSAx1nQTcMdkIUPPoVjDTQAmG2DVrImdkZsd/tUGygxj6ApUYjZFqfCx16CdjNEDuu0SkUoiRQ91QidtS4XBx24BPxHzDYTaZ3JTgcm4ndrU6Em9JuE75VJZCpKUL05G+2qZCT3T0R8qtLM9yLSeIRk9JPSfQpHJc55tzqHZJ5ptzlNfkywk0bA/babucuLfodyCWaJsJCVxq1t+uilabPS70cUtLJrRCbdO6tGskh5pJzSdTSvZ39wUrI49Olw2GF1/8ASG7fK8aSLXjiuCeOoe6A474Xr5N0guf7pdCjHurgJTxDLbjY7nOqyNC0d7gATfuuT8ayjkZBY0+VpRS1gYhkSOyZnSOvZWzIbPC3ghJKcZEQaAtUdJAmGwUON5mitlX4m9EYb6JPHi6CHO5TD3CuVnuu3hs4p6nrj1O4XjmWdaWNsnS9BIPmSFvDxjSDwFQxRxRS8XS7gJ/FZ5hQClbKysGoorIKY+WGng7W2Pxvn7I/R+VMFMFVCgisABBPIXoZZJHIWEFzrvQ5RF0JEbcTaoQv8o5UoyVx25TsM11S7QdfCrC8+6ex3m7PopEctcBUMd51adMha8KkLu9p1h8qnRv0B6puJ/kVpZltETOds91KmdrSo5p8xUyY+33S0ysImZbaF8pM5ssAp4L2/wBhP5J0dg64U2QB93x69kvdosoVeMMMlkzbYQVpK/y/7U97HRkuj8pHf1Q3ZhIIfo/7Vo5FRLk4XH0PF2udob5A0c7Sf6qxytX5F8FUIoNJIhmTaD83SxjtoBPZy4xua0kE+iUx/CYfqc0Fx5LtoolLp6PqqDD5e6jVs3cfDPXRT9FHHw1o/hDdAARSZlm6XUUB7xV2UqbY7hIXmPQ2vRIOyek04UPVMzkuJq0kWPL6CtKRntv8GI8+EksDwm4yHAEFKjChnjHXQctP/H5ERvHlOv2lBpDS6S9KLR091SxJKA7qPhulcOnIjp3qquK3p7WFC0aZrUWcZ/k2RtON4tTYDTRop5jr40pac0F6e61IFH09Fu0klbBhN6/K7RcFnNbV+qPEC06WOjIO0QNPtpK/Bl9YNwkHlPwBwfrhToQbBPp27KjC+qCpLI3JRgdpMC60lInatNNNtCtLMlIjZY/2pk9g65VbKaes+5U2duyUlP0eF4TJ6cPf0SnQL3YB7BUJmk8jhL9GiNJGy8+CMrAfK0l1clTszG6mEkK26JodeiD/AEgTRAMd5gUsvGVb05SZssXbXohCd3/xVMmCR2nVXZRp4nMeboUtkXv2ZeXj/UMtn/K2+f0sc4nhINeVs6N8zehpq+SqNEEmwceW9/mafM0ro8WcPja7iwoDMFsAJsklMMleGhjbGqCjyJP6NvDTSxjuVJ1zhjTdLCwuNdl7iwdI63/Ue6Ya3fCm8RbNFHR2Kq1o2Hf0qgYge34WzYQBsI9gfzFGY/aimY8YitJqOO+xP8JlkelN0MpFW4zS0eWj6orIemgSmRHrhEZCDV8pHTAkDiaQfZN47ST6LZkXBTcUYoWAEodPIm0idJ9NI7Yh2RTFXa0QCbmWQtxGd8Jgx7W7Y0GLuA4mAaFWUzFQrhDYGh3A+6YjDT6cbTSJTGYeA4JlnBtKRno1e/RMxEuBPKtLM1oRyekPICQnAvnYVLKYC4nuk5Iyb0hQYJz2izXfsgloDwa+6afC4g190uW+YhRZpTAPZdkD3S8kZAceDXoqLIwBuytJobYS0m/RBMOHOZbH76T7HSjZUBDSHV+F1eRjNdEepv8AydqUfOhaWAt79vRWig9fw5PLD4H9TdDuFRxCHxNJ5Q86HraQeELwyXymM7LStTeyZkut4PPIGj2W+O23A0gSHzJrH7FSf0XlaxxruERoHPdABRm7UmaVIVrNcpiOM1sWhwjuU002KalbOaPGsoHW01HGSARysY2wL57pqJtNCQVg4oiSbCM2GqKNE2m9XKMwA/8A4gLouyMgaTDG6Gvyt2R8+i3LQNhcdoSOIEizpMCMBLxHve002gLJ2uErTV7B5efwseyiiEdVkWKWrgR2tcKgTmNBsnhY0U69URwvJmkUtGB/V0n07oywUNRlMwk9JpKwtLuE/AB07VZM9AckAO2lJAP2p7IFupJSNDC7p5PK6jo+hOU2SAPulnAvsgfwmZRYtq1jaACPThTosvQTGEAdYQ3ML3EMv7J2mubo1SH0UAWnj0UyqEJ4C4EEb9lDysUBzuo1pdPMw/LskbUuaFgDnEb91RHJ+nF50NEjgKK536fIDuxOyup8VgIN1zwuZ8QABoAX6LXwvUS51no614kINp6CiAoOBM5rxHL+Vfgb5RRQ5FnhT49dw7ebpMs2gMHSaKYYdqGmzBiL0q79k5ECW0RtKQntWk7FshJoHI3FF2JTTIxwEKBvls8p6Ee1pSTPGQ+XjS3awgo3UOmgtXE8VpcIZ9I4Wrr6t8LetbG1qQS5ccbNqwKTDBsFCY3fForWk+y4VhDo6XknlGuVuxuqJ7reWK2/fhcyepMTf5tleCw6iNrJ6h+ooMGSJZSG7odlyYzXg/EatOwfQk42ucm4QQ3gq0maz3JALik3gOsp6dvmOtpOVruwT2tEihJ0Ys0UMANeSTYPATTGkttzaJWhYC7QUKRpkC6gNDZXgFb7JjoJIsj8LWVhANc9gl0bBeVoc0gApLMYKotI1ynSXNoH6q37JHIf0vLbtxF2gxpOV8aa5jPq0PfhcuWmV5cfqd39ArvxVOWlsYdt53Sh/MEcRN7WzhTU6C2m/TX5LQT0j+VbxQPltvmlNxWEsBPJ3tUsYeWr2F3I9KcMpeoYFE6RmbpABoikaL7qBpG4BXe09BvgqdCdp/FdRIq0oGVIQekUnYGgCuyRhvqHon4ylJMKKF0LC9IHTyvBZ0f4WrQWnp5AXCGw481LBR2s9iNr1veguON2OaK3tFYCdoTGdWymIRWuy4SngWNlLeR3THa9FVdrSbztIai/ER3X6QvFJnO006JRvAY2tPVJuwtcrFd80A8Hssyph4bjscBbiaCRbpobXXDpIZYgOEzHJC4cELmcTxEkj5goHuO6vYsjHxXSvLaMXJx4bTDzklLSt/CelaOopeRmlakRhidWKHCE6L05Kcc0A0hPHdQpGqKFCwtBvleOGuLRpAN2gOeACe6k0WT0VlIe9zANtbZU/LZ02TXCoOmG7IU3Ne35RJO61tdKYfEfOvi/ILc6NrRYapUQkne29NHZOfEjuvxL7Fe47Who9V6MvIRmSdcjKMDAGUAjs8pQYXikUuorPWtnoykhhlFGZyl43A90YbUyiGYq6qVLGoCyVMisEFUoXAhKxWUYgDuynovcWFNhNVXono3EVtKTY2wiiaWXZ4WjXWB2WzSCUBD0jQIC9DvZb+UBoG/VeaJNIAN2O0NJlhHCXh5/vlG62tFk0b4RQl6/Akkny2f2vcRzXW91aXlsdEXO9NBc7JlZErpIhL0CyKC57oI4+yaCTeONmzC35dMDqv1Q/HSMiKEsqm+ilZGM+J41QKbxHOkaGPN6V4jPSlSswo+DCPIh+RL5XN+kq3CyaBvQR1AcEKBiRfLksWCCunx5C6IdRVOplttFOVgtLStI4T8rdpZ7TapSMUvEIOadlLzSNYNlb+KZLMaIk8rnJMifIdZJAPAUqk08fo/PltafqCnZfiEbI3eYLYYbp43BxIJ7jsub/SyxzyxzuL3NdQv0U+hrnNw1yfHLlDBYHcok3i7Zm9ETD019TjynsbFjkaQ6MO1uwkfGvDo8Jsc0I6Wvd0lo9UMRoSlvGcz414Pm5Tv1OLH8wjZaOVMglNBrgWvbpzSKIK77w57zTWNsr3xvwaOeMTyQNLj9XTyqzzeYyN8C76mcdjy2dpvqFI+R4DIIvnYJLwOWHn+FNZMBbXDzDkFN4/o5258Y2yWnc0mYpLdyFHkyAH6R8fKF87S1A08qLsMifhI6eVBhybqwqWNkiuwUaWFeyZcx3VydJ9haaIKhxZOyA7snYcplCypPwXCq3ZFlFaARzSlsyWufQP2TDMgUTf3Q1gY80b2UTpBCVa8EgE0SjMkBXaKEc8RsJBo0oOT4m5/iEcTD5QdlP+IF74z0LnBA9uUHuBNFHNH48/TsMl7v0f8Axndcqb4Ywvym9XfkpnCnbLEGH+0zj4obMHNGgU+E+ynUWX+H48+P0SNBFei5rJ8O/RZZYNs5aV1QPTBfelKlvIkAeODpaJMkU9YtjRWQQNlWcaAlmgtcTGDT5W2VZx4Ohld1RLSXLy4Flaksk9LCqkjFK8QvoIHdWaMU0cvndWTkUfpatWwAKkMarJGytfk+ylaNkWKxeRRJsYyZsry3l2l0Ajt1EL044Juhak1habxiGLhtY02NJb4ixWv8MtrfocCrroi1tcGklnwmfHdARV90jLRfqZG8GxKaHVyq0uO12O9jhz3RPD8f5bWtP+kxlgDHkdddIJP4Qwo72kch4YAJHRk8OIXN/HvhrcJ8WfAOlsh6ZQOAexXXeHYPQQ++drf4i8Jb4j4PkYrnbe22n0I4R425oPyEql4fImzhx5tGZO5pB7KNKySGRzHEhzXEH+Fgnlb+4r0Oqf0eQuXH6dHBk1zz90/DmCqLlx4ypf8AJEZlSk/WUlcOovHy8O4hzve/uU5HnCqDguGjnlr6zwnYZ5qHmKz18c0x8pP8O1hzh12HBPw5Qc07FkrjMWWRzgHOJCs4b3NIpQviaNM3NHUwyFwBtOxEkV1KJivJI3qlVx3b2o9WLTQ02PqFFYcJjj9IR4xZ1wmoY/RMkSdek9uCWOtppUsdr2gd0zHDfITMcI1pUUkr5AIc4jbStosUOdZCfiipMMYrzJmrl/wHjwBg0nGM1teMYjhuleUZKvWekWNpDJg6jZ4VBauaDyqE08IkmOgOgVqSH2S74VOkXnkJDoKdpeiL2T7ovZadBH2UqkurEZmIQivlUXxdQ2Fr8oBI5KTyCbYw33SviDS/Gla0gW38qhKC0aCA6MObsJMKqv0kYcNM4WvijxFjyPP7Wkqh0CJpHrwuZ+LM35OE+BpuWUUB7JpWs6uTE2fJMrH+ZPJJR8ziUucXfC6F2Jf7UN2JR4XoI8tvWQv0vsvW41HhW/0h9EWLC9v6XM5fZLhhI0Gp6GF+qaqMODW6T8OIBVt/lTpmjjJsETwR5CquOHgUY3fwE7BA0VoKjDGB6KN/+GqHn6L40hAHkd+FVxncUw/heRBgPKeiIrTT/AUXKZX+g1j24Dy9lTgjoBIQOeKpn5T0T5TXlCHQlV6OxxhMxxhKxGWuyciDzV0qKTPVBmtR2NC0Y0phjaG1aZM10etbS2WLFQkYsWLFxx4UKRgWLEGcgEjAEItFLFiRlkwZaCFqWghYsSjywErRaFIAAKWLFIvJK8QkLGuI7C1weeXZU7pZXEk/0sWK3CvROd/8iboGoTsdixYtJkPBjstMMx2aWLEGMhpkDEdsLekrFimy43j4TXO24/hUIsOIep+6xYp0Ugdhx4x+0fhPQwtsLFiQcbhhanYom6WLEUJbHImCk1GwaWLE6M1MYa0BbLFidETFixYicf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143000" y="1857375"/>
          <a:ext cx="6786563" cy="15738348"/>
        </p:xfrm>
        <a:graphic>
          <a:graphicData uri="http://schemas.openxmlformats.org/drawingml/2006/table">
            <a:tbl>
              <a:tblPr/>
              <a:tblGrid>
                <a:gridCol w="4430713"/>
                <a:gridCol w="1144587"/>
                <a:gridCol w="1211263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Compuesto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Mínimo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Máximo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Energía kcal/dL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Proteínas g/100 kcal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Lecha de vaca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1.8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Leche de soya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2.25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Lípidos 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Totales g/100 kcal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4.4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Ácido linoleico g/100 kcal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0.3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1.2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Acido α-linolénico mg/100 kcal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NE</a:t>
                      </a:r>
                      <a:endParaRPr kumimoji="0" lang="es-CO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Radio linoleico/α-linolenico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05:01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15:01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Äcido laúrico y mirístico % grasas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NE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Grasas trans % grasas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NE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Carbohidratos g/100 kcal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Vitaminas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Vitamina A mcgRE/100 kcal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Vitamina D3 mcg/100 kcal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2.5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Vitamina E mg αTE/100kcal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0.5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Vitamina K mcg/100kcal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Tiamina mcg/100kcal 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Riboflavina mcg/100kcal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Niacina mcg/100kcal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1500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Vitamina B6 mcg/100kcal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35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175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Vitamina B12 mcg/100kcal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0.1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0.5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Acido pantoténico mcg/100kcal 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2000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Acido fólico mcg/100kcal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Vitamina C mg/100kcal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Biotina mcg/100kcal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1.5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7.5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Minerales y elementos traza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Hierro (proteína de vaca)mg/100kcal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0.3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1.3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Hierro (proteina de soya)mg/100kcal 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0.45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Calcio mg/100kcal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Fósforo (proteina de vaca) mg/100kcal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Fósforo (proteina de soya)mg/100kcal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Relación calcio:fósforo mg/mg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1:1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2:1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Magnesio mg/100kcal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Sodio mg/100kcal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Cloro mg/100kcal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Potasio mg/100kcal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Manganeso mcg/100kcal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Fluor mcg/100kcal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NE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Yodo mcg/100kcal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Selenio mcg/100kcal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Cobre mcg/100kcal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35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Zinc mcg/100kcal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0.5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1.5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Otras sustancias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Colina mg/100kcal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Mio-inositol mg/100kcal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L- carnitina mg/100kcal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1.2</a:t>
                      </a:r>
                      <a:endParaRPr kumimoji="0" lang="es-C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NE</a:t>
                      </a:r>
                      <a:endParaRPr kumimoji="0" lang="es-CO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4587" marR="245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47" name="AutoShape 204" descr="data:image/jpg;base64,/9j/4AAQSkZJRgABAQAAAQABAAD/2wCEAAkGBhIPDxANEBAPEA8OEBAPDw4ODQ8PDhAQFRAVFBUQEhIYHCYgFxkjGRIUHy8gJScpLDgsFR4xNTEtNSYrLCkBCQoKDQwMFA8PFSkcFBwpKSkpKSkpKSkpKSkpKSkpKSkpKSksKSkpKSkyKSksKSkpLCkpLCkpKSkpKSkpKSopKf/AABEIAMIBAwMBIgACEQEDEQH/xAAcAAEAAQUBAQAAAAAAAAAAAAAABQECAwQGBwj/xABAEAACAQMBBAYHBAgGAwAAAAAAAQIDBBEFEiExQQYTIlFhgQcUMkJicZEjUoKhJDNTkqKxwdEVQ3Jzs+ElRGP/xAAXAQEBAQEAAAAAAAAAAAAAAAAAAQID/8QAGxEBAQEBAQEBAQAAAAAAAAAAAAERAiESMUH/2gAMAwEAAhEDEQA/APcQAAAAAAAAAAAAAAAAAAAAAAAAAAAAAAAAAAAAAAAAAAAAAAAAAAAAAGC8vqdGLqVakKcFxlUmox+rOdufSBR4W9G4ue6UIKlR+fWVHHK+SYHUg4mfTK8l7Fta01/9bqrUl9IU0vzKw6UX3OFi/BO4j+e/+QTXag5aj0uqr9Zaprm7e5jN/u1FD+ZJWnSm3qNQc3Rm9yp3EJUZN90XLdLybBqXBRMqFAAAAAAAAAAAAAAAAAAAAAAAAAAAAAAAo2AbOQ1fpvtOVGyUakotxndSWbenLnGP7SS8N3eyM17pDPUJytreUoWNOThWr05OM7qaeJUqclwpJ7nJceC3F1lpXZjCnDEYrEYwjhRXclyImo71LrJ9dWlO4q/tKz2tnwhD2YL5I3FTJinojSzNxgvF5f0RSdnFbo5fi1hfQiIjq2UwyX9XLXbIgi1VaL+u2k4yScXxjJJxa8U9zNqpamtUt8BcZbG5qUN9vUxFf+vVcp278I+9S/Du+FnUaRr8LjNNp0q8VtSoTa2scNuElunDPvLzw9xx2cFzxPZztKUJbVOpB7NSnP70Jcn+TW5prcWVHogIDo/r7qS9Wr4VxGLlCcVs07imuNSC5SWVtQ5ZysponzTQAAAAAAAAAAAAAAAAAAAAAAAChUACjZxPTnWp1KkNJoScZ1odbeVYPEqVrnGxFrhOo00vBNnV6jfxo051ZvZhShKpN90IxcpP6JnA9GLaVWNS+qr7e/n6xNPjCDWKNL5Rp7K+eSJUzpNrSpU4xVNdlKMY8IRilhJIkldSxhYiu6KwY6VDBsRpBGDq87yvVG11YcCK1eqLXSNvYLdgDTlTMFS3JCVMxSgBD17bBozWyydq0iPuqBkasl1kUlJwqQanRqpZlSqr2Zrv7muabXM7Ho7rHrVHaklCtTk6VxTTyoVYpZw+cWmpRfOMkcVDss3dPvfVrulXzincuFrcd202+oq+Um4fKou41KR3gANKAAAAAAAAAAAAAAAAAAAAALWyypMvZq3EyVXI+ka62raFom831xRtnj9ll1Kv8FNrzJWyt8JLHBLcc90il1mpadS5Rjd1vxbNKkv+SR11GmSM39VhTMqgVUTIkBj2RsmXZGyBgcSmDPKJY4gYHExSibTiY5RA05wNK4pEpOBq1oAQNakYbu0dahVoZw6kGoy5xnjMJL5SUX5ElcxNSlUzLC4kR2HRvVfW7O3uXulWpQlNd08YnHykpLyJI5b0eVX6tWpcqF5dU4/6ZTVZf8p1JtoAAAAAAAAAAAAAAAAAAAAAWSI+8ZISI69M1Y46+j/5Szm/2N1Dz27eX9GdlCJxWuS2K9nW5RuXSfyq0ZxX8cYfU7em8pNcGk/yE/Ev6vii9IRRckVkRXAwXYILNktcTLgoUYZRLJRM0kWOJFa04mtVib0ka1WIENewIic3Gaa5MnL2Jzmp3MaUZVJPEYb3/wBeJErovRy8wvpcnfzx5W9BP8zrzjPRVXhUsJVoTU+turipJxUklKUk9jtLe0sLdu3bjszbQAAAAAAAAAAAAAAAChUAAAALJkdercSEzSuo7jNWOR16zdWjVhD9YkqlL/dpyVSn/FFLzJ/o9fxr20KkeDjGS79mS2o/zx5GjcQwzQ0K59VuZUHupVdqrS7sSlmrTXjGcttL7tT4WTk7n9dlAyKJiax8uRmpyNsGC7BdgYIq1lrL2i1gWNFrReWsgxSRq1jbkjBUot8vruGCIvTyr0uan1dvTt0+1cVE3jjsQ3v+Jx+h6fqtdU4ynJpRim23yweBaxeV9X1CVW3W0qDXUp+zsxkthY4ZlJ8PEEe6ei2pTttOoWTWzVor7XO7arVPtJbK4tJzUc96wdzGWVlcGeFUfSdXjLq9Ut/tFJ0aNaKdOMZZnGpPst7WJ7Gdl8Ka3ZZ61pV/GpSVS1rQuqWFvhKPWea4N+D2X4s00nAaENWhwe5r2k+zKO7O+L3rgylfX7anONKdelGdT2Yua3+fII3xkKWSoAFMACoAAAAAAAAAAAACyRrVom0zFUiRYgb2kRN9Z9ZFJScJxkp0qiWXTqLOJY5rDaa5qUlzOluaOSKrUcHOtM3R3Wesj1NVKFSDUZQzlQk1lYb4wlxjLmtz3ppTmy4nHXVrlxqRexVgmoTxlNPe6c4+9B43rvWU01kl9H1/P2NWLhUSzsN7TaXGVKX+ZD+Je8lz3LrF5x0EJl5hhiSzFpp808lybNIvaMbLtssnMCjKZ8PqUciyUjITrNcMI0Lms3ne2Z688LMmklzbwclrvSV7TtrWLq15Lek8Rgvv1Z+5H83yQHN+krUajVK0pQlN1m9pxzs7eUowk1wW9yeeUWaPRXo6rJRkntV8uc6jWYubTWdnw5HTab0fdNSnOTqVquHVqtY2scIxj7sFyXnxNmeldxz6t/jtz5GCha0KsYQuqMaqjGeXOKqQc6mFObjy3JJd3gQ1f0dVLebu9Gu528+PUzqSlRl8KlvaXg8om3RlEtdw1nZbi3ueG0muaf8AczOrGrJXLXXpIuIVOo1W2xUjRhFVqeFTjmcpdesbnnEH2XvVFr3sELb6nQ1S6vKvrVSjKdaKtlNqT6mENmO1F+1ns/ukh6Ste/R5Wih9pdzhKrPHYhb0vYhDPNy+mJd55HKhKD2o5yuDW5o783XK+ePatP6SalpWFL9Itl70M1KWPGPtQ8jv+jnpOtLxJSkqNR7sTknTb8J8vPB876H6Qbm2xGT6yH3Z72vM6u1vdP1DtQk7S6a9um1DL+KPCRWX0ZGae9NNPg1wZceEafrup6VvT9Ytl71NbcMd8qXGPziegdGvStaXaUajVCp4vNNv/Vxj5gduULadVSSlFpxe9Si0014NF4AAoBUFMjIFQAAAAFGWtF5TAGtUpmhcW2SVlEw1KZmxdc/WoYNS4tozWzOKksprOU1JcJRa3xa71vOhq22TQrWhixtHW93Xo+zLro/HJQrr8eNmp+JRffJm/b9LUsRqpRbeO3+jy+lR7EvwzZrTotGNx5cnxXJ/NCdVLzHSw1Om1ntYfPYbX1W4slqtDj1i/M5Gek0m89VCLfOEerl+9DDMM9ApS4qq/D1u7x9OsNfcZ+a6y516hTWZSeOOWtmP7z3EFc9PqcsxtoSry5KhHrt/jNdiP4pI0aPRq2i9pW9Ha+9OmqkvrPLJela8FyXBcl5D6PlCVKN3dvNep1FPP6ulJTrNdzqY2YfhTfxIldO0eFKOxTgoRzl44uXOUnxlJ973knRtDepWwamRo07MulZkpGiV6kYa564sPAhb2wxvR21S2yaN1p+SXknTzPV9Gp11s1YZa3KS3SXyf9DidY6BzScqL21917p/2Z7JfaNx3EJcac48jHsauV4TeaTKDcZRaa4pppryI6dvKO9Z/kz3K/0unWWzUgpdzaxJfJ8jkdV6CcZUXtfBPdLyfB/kbnbF5rmdD6eXNo0tp1IL3Zt5x4M6221fT9R3yza3L/zIYg897XCRxGoaNKnJxnBxa5NYZF1LVx4HTWXsVlqOpaV26U3dW3FypdpY750X/NHd9GfS7a3SUazVGfBy3unnxXGPn9T560XppdWjSjUcoLjCbyseD5HWUOkVhqOOvh6vccq0MQlnvbW5+YwfSdGvGcVOEoyjLepRalF/JoyHz/YXWoaa+ttavrNDi1TacsfFTe6XlvO56M+mS3r4p3K6mpwckpOGfii98fzA9GaGDFa3kKsVUpzjOEuEoSUovzRmAtK5KlMAVBQAVAAFGi1xLwBhlTMM6BttFHEmLqNqWnga87AmHAt6omGoX/Dyq08mOqKqkTF1FwsTYp2huqmXbBcNYYUTLGBdguLiLUiuCoKi1xLJ08mUo0Bo1rVMjbnTU+RPOJjnSM4uuMvdF8CEudMlHkeiVbbwI+509PkYvLU6ebX2nQqLZqQUl3SXD5PkcpqvQZPMqMvwT/pL+/1PW73Rc8EQl1pTjwRn2NeV4bqOiTpNxnBxfisfTvIupatHuF3YxmnGpBSj3SWV5dxy2q9CIyzKi9l/cnvXlL+5uds3lxOkdKLi0fYm9le5J5R1tDpPZX6Ubqn1Vbgq8OzJP5ricvqWhVKTxODj3Nrc/k+ZE1LVrgdJWHqmnSvrB9fY3Dr0uLUJdvHxw4SO56NemmjVao3kHRqLc5xi8Z+KD3ryyfP+mdIK9rJOE5JdzZ1NDpVa3qULumo1OCrQ7NRP58yj6dsr+nXgqlKpCpB8JQkpL/o2D5y071uyfrFhdOtTW9xUtmqo/FHhJHu3RPVJ3djbXVRKM69KM2ksLfwePFYfmQS4AAAAAAAAAAFMFQBTAwVAAAAAAAAAAAACjRUAY3ExTpGyWtEEfVt8mhcaenyJxwMU6JMXXI3mip8iCu9HceB6HUtjSr2CfIzeW5XmV1ZZTjOKlF8VJZRzGp9C6c8ypPYf3XlxfnxX5nr15oqedxBXegtcEYyxfK8P1Po9UovE4PHKS3p/J8CHq2jR7rX0p74uOU+Kayn5GjH0XRu23D7FvhuzHPy5G50zeXmfQyyubu8o2FGUk7iWxKSz2KXv1PKOWfXNnaxo06dGCxClCNOEe6MYqKX0SOO9Hfo0paVt1nJVbqrHYdTGIwp5zsQXi0m34I7c6MAAAAAAAAAAAAAAAAAAAAAAAWkFclACKFUygKi4FCpRTBRouAGNwMcqJsYKYINKdsa89PT5Eo0U2Ri6if8ABYvkjbtbFU+CNzAGGqoMIFQBUAAAAAAAAAAAAAAAAAAABQMAgoACAAAqoAKioAKAAAFAAAAAoX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dirty="0" smtClean="0"/>
              <a:t>Factores inmunológicos de la leche materna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sz="40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¿</a:t>
            </a:r>
            <a:r>
              <a:rPr lang="es-CO" sz="36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Protege la lactancia materna de obesidad en posteriores etapas?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Tahoma" pitchFamily="34" charset="0"/>
                <a:cs typeface="Tahoma" pitchFamily="34" charset="0"/>
              </a:rPr>
              <a:t>Breast-feeding and childhood obesity a systematic </a:t>
            </a:r>
            <a:r>
              <a:rPr lang="es-CO" sz="3600" smtClean="0">
                <a:latin typeface="Tahoma" pitchFamily="34" charset="0"/>
                <a:cs typeface="Tahoma" pitchFamily="34" charset="0"/>
              </a:rPr>
              <a:t>review</a:t>
            </a:r>
          </a:p>
        </p:txBody>
      </p:sp>
      <p:sp>
        <p:nvSpPr>
          <p:cNvPr id="9219" name="4 CuadroTexto"/>
          <p:cNvSpPr txBox="1">
            <a:spLocks noChangeArrowheads="1"/>
          </p:cNvSpPr>
          <p:nvPr/>
        </p:nvSpPr>
        <p:spPr bwMode="auto">
          <a:xfrm>
            <a:off x="3214688" y="6143625"/>
            <a:ext cx="5761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S Arenz1 R Ru¨ckerl, B Koletzko and R von Kries</a:t>
            </a:r>
          </a:p>
          <a:p>
            <a:r>
              <a:rPr lang="en-US">
                <a:latin typeface="Tahoma" pitchFamily="34" charset="0"/>
                <a:cs typeface="Tahoma" pitchFamily="34" charset="0"/>
              </a:rPr>
              <a:t>International Journal of Obesity (2004) 28, 1247–1256</a:t>
            </a:r>
            <a:endParaRPr lang="es-CO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43063"/>
            <a:ext cx="680561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3568</TotalTime>
  <Words>915</Words>
  <Application>Microsoft Office PowerPoint</Application>
  <PresentationFormat>Presentación en pantalla (4:3)</PresentationFormat>
  <Paragraphs>232</Paragraphs>
  <Slides>26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Lactancia materna, programación fetal y enfermedades crónicas no transmisibles</vt:lpstr>
      <vt:lpstr>Lactancia materna, programación fetal y enfermedades crónicas no transmisibles</vt:lpstr>
      <vt:lpstr>Nutrición</vt:lpstr>
      <vt:lpstr>Diapositiva 4</vt:lpstr>
      <vt:lpstr>Diapositiva 5</vt:lpstr>
      <vt:lpstr>Regulación ESPGHAN 2005  Composición fórmulas infantiles</vt:lpstr>
      <vt:lpstr>Factores inmunológicos de la leche materna</vt:lpstr>
      <vt:lpstr>¿Protege la lactancia materna de obesidad en posteriores etapas?</vt:lpstr>
      <vt:lpstr>Breast-feeding and childhood obesity a systematic review</vt:lpstr>
      <vt:lpstr>Effect of Infant Feeding on the Risk of Obesity Across the Life Course: A Quantitative Review of Published Evidence</vt:lpstr>
      <vt:lpstr>Duration of Breastfeeding and Risk of Overweight: A Meta-Analysis</vt:lpstr>
      <vt:lpstr>Mecanismos propuestos </vt:lpstr>
      <vt:lpstr> Do Infants Fed From Bottles Lack Self-regulation of Milk compared  Intake With Directly Breastfed Infants? </vt:lpstr>
      <vt:lpstr>Hipótesis: lactancia materna, crecimiento temprano, programación y prevención de ECV</vt:lpstr>
      <vt:lpstr>Perspectiva histórica</vt:lpstr>
      <vt:lpstr>Crecimiento de los niños alimentados con Lactancia Materna Exclusiva en las curvas NCHS</vt:lpstr>
      <vt:lpstr>Lactancia frente a fórmula de prematuros y efectos a largo plazo </vt:lpstr>
      <vt:lpstr>Efecto del consumo de leche materna en leptina</vt:lpstr>
      <vt:lpstr>Efecto del consumo de leche materna en PAD</vt:lpstr>
      <vt:lpstr>Efecto del consumo de leche materna en perfil lipídico</vt:lpstr>
      <vt:lpstr>Conclusión</vt:lpstr>
      <vt:lpstr>Dilatación mediada por flujo en arteria braquial según ganancia de peso en primeros días </vt:lpstr>
      <vt:lpstr>Resistencia a la insulina según ganancia de peso en primeros días </vt:lpstr>
      <vt:lpstr>Dimensión de los resultados en salud pública</vt:lpstr>
      <vt:lpstr>La hipótesis</vt:lpstr>
      <vt:lpstr>Diapositiva 26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Lactancia materna más allá de la alimentación</dc:title>
  <dc:creator>Ana Cristina Gomez</dc:creator>
  <cp:lastModifiedBy>alonso.escobar</cp:lastModifiedBy>
  <cp:revision>80</cp:revision>
  <dcterms:created xsi:type="dcterms:W3CDTF">2011-07-31T23:27:46Z</dcterms:created>
  <dcterms:modified xsi:type="dcterms:W3CDTF">2011-08-10T14:23:38Z</dcterms:modified>
</cp:coreProperties>
</file>