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94" r:id="rId2"/>
    <p:sldId id="258" r:id="rId3"/>
    <p:sldId id="542" r:id="rId4"/>
    <p:sldId id="543" r:id="rId5"/>
    <p:sldId id="544" r:id="rId6"/>
    <p:sldId id="545" r:id="rId7"/>
    <p:sldId id="546" r:id="rId8"/>
    <p:sldId id="547" r:id="rId9"/>
    <p:sldId id="548" r:id="rId10"/>
    <p:sldId id="586" r:id="rId11"/>
    <p:sldId id="587" r:id="rId12"/>
    <p:sldId id="589" r:id="rId13"/>
    <p:sldId id="590" r:id="rId14"/>
    <p:sldId id="549" r:id="rId15"/>
    <p:sldId id="550" r:id="rId16"/>
    <p:sldId id="519" r:id="rId17"/>
    <p:sldId id="520" r:id="rId18"/>
    <p:sldId id="588" r:id="rId19"/>
    <p:sldId id="583" r:id="rId20"/>
    <p:sldId id="551" r:id="rId21"/>
    <p:sldId id="511" r:id="rId22"/>
    <p:sldId id="535" r:id="rId23"/>
    <p:sldId id="534" r:id="rId24"/>
    <p:sldId id="536" r:id="rId25"/>
    <p:sldId id="537" r:id="rId26"/>
    <p:sldId id="538" r:id="rId27"/>
    <p:sldId id="552" r:id="rId28"/>
    <p:sldId id="571" r:id="rId29"/>
    <p:sldId id="539" r:id="rId30"/>
    <p:sldId id="572" r:id="rId31"/>
    <p:sldId id="573" r:id="rId32"/>
    <p:sldId id="577" r:id="rId33"/>
    <p:sldId id="540" r:id="rId34"/>
    <p:sldId id="580" r:id="rId35"/>
    <p:sldId id="593" r:id="rId36"/>
    <p:sldId id="592" r:id="rId37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333399"/>
    <a:srgbClr val="FFFFCC"/>
    <a:srgbClr val="FFFF99"/>
    <a:srgbClr val="FF0000"/>
    <a:srgbClr val="FF9999"/>
    <a:srgbClr val="0000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662" autoAdjust="0"/>
    <p:restoredTop sz="94660"/>
  </p:normalViewPr>
  <p:slideViewPr>
    <p:cSldViewPr>
      <p:cViewPr varScale="1">
        <p:scale>
          <a:sx n="104" d="100"/>
          <a:sy n="104" d="100"/>
        </p:scale>
        <p:origin x="-282" y="-96"/>
      </p:cViewPr>
      <p:guideLst>
        <p:guide orient="horz" pos="392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6F439DBD-A281-444D-BB34-969A6B91C24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7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FBA4C9-4FF9-4783-9FAD-62F876C35D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CE629-2645-4CCD-9DD4-FEDE16391183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018D3-EA21-473E-8B72-232B9F20A29C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2CE2B-5060-4826-AFE9-3E17BF5C942C}" type="slidenum">
              <a:rPr lang="es-ES" smtClean="0"/>
              <a:pPr/>
              <a:t>28</a:t>
            </a:fld>
            <a:endParaRPr lang="es-ES" smtClean="0"/>
          </a:p>
        </p:txBody>
      </p:sp>
      <p:sp>
        <p:nvSpPr>
          <p:cNvPr id="4198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661" tIns="48331" rIns="96661" bIns="48331"/>
          <a:lstStyle/>
          <a:p>
            <a:pPr eaLnBrk="1" hangingPunct="1"/>
            <a:endParaRPr lang="es-ES" smtClean="0"/>
          </a:p>
        </p:txBody>
      </p:sp>
      <p:sp>
        <p:nvSpPr>
          <p:cNvPr id="41989" name="3 Marcador de número de diapositiva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C9A4382A-F61F-455B-A1C5-9E52F451463D}" type="slidenum">
              <a:rPr lang="es-ES_tradnl" sz="1300"/>
              <a:pPr algn="r" defTabSz="966788"/>
              <a:t>28</a:t>
            </a:fld>
            <a:endParaRPr lang="es-ES_tradnl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76DB1-200C-4EB8-ADB0-B0207F88DB98}" type="slidenum">
              <a:rPr lang="es-ES" smtClean="0"/>
              <a:pPr/>
              <a:t>30</a:t>
            </a:fld>
            <a:endParaRPr lang="es-ES" smtClean="0"/>
          </a:p>
        </p:txBody>
      </p:sp>
      <p:sp>
        <p:nvSpPr>
          <p:cNvPr id="4301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661" tIns="48331" rIns="96661" bIns="48331"/>
          <a:lstStyle/>
          <a:p>
            <a:pPr eaLnBrk="1" hangingPunct="1"/>
            <a:endParaRPr lang="es-ES" smtClean="0"/>
          </a:p>
        </p:txBody>
      </p:sp>
      <p:sp>
        <p:nvSpPr>
          <p:cNvPr id="43013" name="3 Marcador de número de diapositiva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2A2F5846-6E9B-40CC-AFF4-E8168C2AC1BC}" type="slidenum">
              <a:rPr lang="es-ES_tradnl" sz="1300"/>
              <a:pPr algn="r" defTabSz="966788"/>
              <a:t>30</a:t>
            </a:fld>
            <a:endParaRPr lang="es-ES_tradnl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1C287-8321-4AC4-B6EE-5256F3DB8B69}" type="slidenum">
              <a:rPr lang="es-ES" smtClean="0"/>
              <a:pPr/>
              <a:t>31</a:t>
            </a:fld>
            <a:endParaRPr lang="es-ES" smtClean="0"/>
          </a:p>
        </p:txBody>
      </p:sp>
      <p:sp>
        <p:nvSpPr>
          <p:cNvPr id="4403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661" tIns="48331" rIns="96661" bIns="48331"/>
          <a:lstStyle/>
          <a:p>
            <a:pPr eaLnBrk="1" hangingPunct="1"/>
            <a:endParaRPr lang="es-ES" smtClean="0"/>
          </a:p>
        </p:txBody>
      </p:sp>
      <p:sp>
        <p:nvSpPr>
          <p:cNvPr id="44037" name="3 Marcador de número de diapositiva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13F3CB1C-7FE5-49FE-B10F-217790F09C58}" type="slidenum">
              <a:rPr lang="es-ES_tradnl" sz="1300"/>
              <a:pPr algn="r" defTabSz="966788"/>
              <a:t>31</a:t>
            </a:fld>
            <a:endParaRPr lang="es-ES_tradnl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1116F-BE1A-4DD5-B842-A671166AB1E0}" type="slidenum">
              <a:rPr lang="es-ES" smtClean="0"/>
              <a:pPr/>
              <a:t>32</a:t>
            </a:fld>
            <a:endParaRPr lang="es-ES" smtClean="0"/>
          </a:p>
        </p:txBody>
      </p:sp>
      <p:sp>
        <p:nvSpPr>
          <p:cNvPr id="4505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661" tIns="48331" rIns="96661" bIns="48331"/>
          <a:lstStyle/>
          <a:p>
            <a:pPr eaLnBrk="1" hangingPunct="1"/>
            <a:endParaRPr lang="es-ES" smtClean="0"/>
          </a:p>
        </p:txBody>
      </p:sp>
      <p:sp>
        <p:nvSpPr>
          <p:cNvPr id="45061" name="3 Marcador de número de diapositiva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45186DB3-A506-4AC3-BED4-92276A48EA4D}" type="slidenum">
              <a:rPr lang="es-ES_tradnl" sz="1300"/>
              <a:pPr algn="r" defTabSz="966788"/>
              <a:t>32</a:t>
            </a:fld>
            <a:endParaRPr lang="es-ES_tradnl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6554F-06EC-443C-BC27-49D67F90E89C}" type="slidenum">
              <a:rPr lang="es-ES" smtClean="0"/>
              <a:pPr/>
              <a:t>34</a:t>
            </a:fld>
            <a:endParaRPr lang="es-ES" smtClean="0"/>
          </a:p>
        </p:txBody>
      </p:sp>
      <p:sp>
        <p:nvSpPr>
          <p:cNvPr id="4608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661" tIns="48331" rIns="96661" bIns="48331"/>
          <a:lstStyle/>
          <a:p>
            <a:pPr eaLnBrk="1" hangingPunct="1"/>
            <a:endParaRPr lang="es-ES" smtClean="0"/>
          </a:p>
        </p:txBody>
      </p:sp>
      <p:sp>
        <p:nvSpPr>
          <p:cNvPr id="46085" name="3 Marcador de número de diapositiva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9AA207DF-6536-4C32-9638-D076FEE7435D}" type="slidenum">
              <a:rPr lang="es-ES_tradnl" sz="1300"/>
              <a:pPr algn="r" defTabSz="966788"/>
              <a:t>34</a:t>
            </a:fld>
            <a:endParaRPr lang="es-ES_tradnl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23B73-22E5-44C6-AAA5-74AC4C19021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B5D47-5FB6-41E4-B412-F023AEBC2AB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8CBA-D244-4923-A15B-6DDC37A4E9D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D83BE-A659-45C1-B8F0-19585208DBB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46F89-AEAE-4A00-BD1E-51BA9BEF109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872F-A5E1-44CB-8768-A991E0C4483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67593-8212-45B3-B1E0-95A9C040A3A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F354F-FBE3-4C29-8FA9-070076A4BA6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F11E6-9482-432E-BA3B-2988DBE6E9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307F-36A5-4BDB-859A-F5E1C6ED57A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ED23-5949-4715-906F-DE5E4EA77FE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0FB47D-2619-4F9C-90AC-DA076D15694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mfru.org.uk/Slides/Fetal_prog_diabetes/images/Fetal_diabetes%2022_jpg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fru.org.uk/Slides/Fetal_prog_diabetes/images/Fetal_diabetes%2005_jpg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newsweek.com/id/4074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 Imagen" descr="plantilla 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s-ES" sz="2400" b="1" smtClean="0">
                <a:solidFill>
                  <a:schemeClr val="tx1"/>
                </a:solidFill>
              </a:rPr>
              <a:t>EPIGENÉTICA COMO MECANISMO DEL  ORIGEN TEMPRANO DE LA SALUD Y ENFERMEDAD</a:t>
            </a:r>
            <a:endParaRPr lang="en-US" sz="2400" b="1" smtClean="0">
              <a:solidFill>
                <a:schemeClr val="tx1"/>
              </a:solidFill>
            </a:endParaRPr>
          </a:p>
        </p:txBody>
      </p:sp>
      <p:sp>
        <p:nvSpPr>
          <p:cNvPr id="2052" name="3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5325"/>
          </a:xfrm>
        </p:spPr>
        <p:txBody>
          <a:bodyPr/>
          <a:lstStyle/>
          <a:p>
            <a:pPr algn="l"/>
            <a:r>
              <a:rPr lang="es-CO" smtClean="0"/>
              <a:t>Dra. Paola Casanello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317625"/>
            <a:ext cx="5616575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6215063" y="6153150"/>
            <a:ext cx="2595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s-ES_tradnl" sz="1800">
                <a:solidFill>
                  <a:srgbClr val="FFC000"/>
                </a:solidFill>
              </a:rPr>
              <a:t>Godfrey &amp; Barker, 2000</a:t>
            </a:r>
          </a:p>
        </p:txBody>
      </p:sp>
      <p:sp>
        <p:nvSpPr>
          <p:cNvPr id="11268" name="3 Rectángulo"/>
          <p:cNvSpPr>
            <a:spLocks noChangeArrowheads="1"/>
          </p:cNvSpPr>
          <p:nvPr/>
        </p:nvSpPr>
        <p:spPr bwMode="auto">
          <a:xfrm>
            <a:off x="555625" y="333375"/>
            <a:ext cx="78152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</a:pPr>
            <a:r>
              <a:rPr lang="es-ES_tradnl">
                <a:solidFill>
                  <a:srgbClr val="FFC000"/>
                </a:solidFill>
                <a:latin typeface="Japan"/>
              </a:rPr>
              <a:t>Prevalencia de diabetes tipo 2 en hombres  de acuerdo a peso de nacimiento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638" y="3860800"/>
            <a:ext cx="49339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Imagen 3"/>
          <p:cNvPicPr>
            <a:picLocks noChangeAspect="1" noChangeArrowheads="1"/>
          </p:cNvPicPr>
          <p:nvPr/>
        </p:nvPicPr>
        <p:blipFill>
          <a:blip r:embed="rId3"/>
          <a:srcRect b="8945"/>
          <a:stretch>
            <a:fillRect/>
          </a:stretch>
        </p:blipFill>
        <p:spPr bwMode="auto">
          <a:xfrm>
            <a:off x="1731963" y="981075"/>
            <a:ext cx="500062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6732588" y="6073775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s-ES_tradnl" sz="1800">
                <a:solidFill>
                  <a:srgbClr val="FFC000"/>
                </a:solidFill>
              </a:rPr>
              <a:t>Barker et al., 1993</a:t>
            </a:r>
          </a:p>
        </p:txBody>
      </p:sp>
      <p:sp>
        <p:nvSpPr>
          <p:cNvPr id="12293" name="4 Rectángulo"/>
          <p:cNvSpPr>
            <a:spLocks noChangeArrowheads="1"/>
          </p:cNvSpPr>
          <p:nvPr/>
        </p:nvSpPr>
        <p:spPr bwMode="auto">
          <a:xfrm>
            <a:off x="285750" y="285750"/>
            <a:ext cx="8588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</a:pPr>
            <a:r>
              <a:rPr lang="es-ES_tradnl">
                <a:solidFill>
                  <a:srgbClr val="FFC000"/>
                </a:solidFill>
                <a:latin typeface="Japan"/>
              </a:rPr>
              <a:t>Prevalencia de síndrome X de acuerdo a peso de nacimiento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1028700"/>
            <a:ext cx="84010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7648575" y="6129338"/>
            <a:ext cx="1281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s-ES_tradnl" sz="1400" b="1">
                <a:solidFill>
                  <a:srgbClr val="FFC000"/>
                </a:solidFill>
              </a:rPr>
              <a:t>Vuguin, 2007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52463" y="357188"/>
            <a:ext cx="80010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 sz="2500">
                <a:solidFill>
                  <a:srgbClr val="FFC000"/>
                </a:solidFill>
                <a:latin typeface="Japan"/>
              </a:rPr>
              <a:t>Modelos animales de programación fetal.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6659563" y="6097588"/>
            <a:ext cx="1985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s-ES_tradnl" sz="1600">
                <a:solidFill>
                  <a:srgbClr val="FFC000"/>
                </a:solidFill>
              </a:rPr>
              <a:t>Fowden et al., 2007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500063" y="357188"/>
            <a:ext cx="80010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 sz="2500">
                <a:solidFill>
                  <a:srgbClr val="FFC000"/>
                </a:solidFill>
                <a:latin typeface="Japan"/>
              </a:rPr>
              <a:t>Causas y consecuencias de la programación fetal</a:t>
            </a:r>
          </a:p>
        </p:txBody>
      </p:sp>
      <p:pic>
        <p:nvPicPr>
          <p:cNvPr id="14340" name="Imagen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919163"/>
            <a:ext cx="76581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513513" y="6538913"/>
            <a:ext cx="266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FFFF99"/>
                </a:solidFill>
              </a:rPr>
              <a:t>Barker, </a:t>
            </a:r>
            <a:r>
              <a:rPr lang="en-GB" sz="1200" i="1">
                <a:solidFill>
                  <a:srgbClr val="FFFF99"/>
                </a:solidFill>
              </a:rPr>
              <a:t>British Medical Bulletin</a:t>
            </a:r>
            <a:r>
              <a:rPr lang="en-GB" sz="1200">
                <a:solidFill>
                  <a:srgbClr val="FFFF99"/>
                </a:solidFill>
              </a:rPr>
              <a:t>,</a:t>
            </a:r>
            <a:r>
              <a:rPr lang="en-GB" sz="1200" i="1">
                <a:solidFill>
                  <a:srgbClr val="FFFF99"/>
                </a:solidFill>
              </a:rPr>
              <a:t> </a:t>
            </a:r>
            <a:r>
              <a:rPr lang="en-GB" sz="1200">
                <a:solidFill>
                  <a:srgbClr val="FFFF99"/>
                </a:solidFill>
              </a:rPr>
              <a:t>2001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58888" y="220663"/>
            <a:ext cx="65579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99"/>
                </a:solidFill>
                <a:latin typeface="Verdana" pitchFamily="34" charset="0"/>
              </a:rPr>
              <a:t>Teoría de la Programación Fetal (DOHaD)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04800" y="1066800"/>
            <a:ext cx="8458200" cy="5086350"/>
            <a:chOff x="192" y="672"/>
            <a:chExt cx="5328" cy="3204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2"/>
            <a:srcRect l="879" r="1646"/>
            <a:stretch>
              <a:fillRect/>
            </a:stretch>
          </p:blipFill>
          <p:spPr bwMode="auto">
            <a:xfrm>
              <a:off x="192" y="672"/>
              <a:ext cx="5328" cy="3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Oval 6"/>
            <p:cNvSpPr>
              <a:spLocks noChangeArrowheads="1"/>
            </p:cNvSpPr>
            <p:nvPr/>
          </p:nvSpPr>
          <p:spPr bwMode="auto">
            <a:xfrm>
              <a:off x="4896" y="768"/>
              <a:ext cx="528" cy="43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624" y="2496"/>
              <a:ext cx="1200" cy="288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2352" y="2448"/>
              <a:ext cx="1080" cy="528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4512" y="2496"/>
              <a:ext cx="960" cy="48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2592" y="720"/>
              <a:ext cx="672" cy="43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8220"/>
          <a:stretch>
            <a:fillRect/>
          </a:stretch>
        </p:blipFill>
        <p:spPr bwMode="auto">
          <a:xfrm>
            <a:off x="395288" y="1236663"/>
            <a:ext cx="8280400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6413" y="6538913"/>
            <a:ext cx="2252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FFFF66"/>
                </a:solidFill>
              </a:rPr>
              <a:t>Fowden et al, Physiology 2006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-4763" y="400050"/>
            <a:ext cx="910907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>
                <a:solidFill>
                  <a:srgbClr val="FFFF66"/>
                </a:solidFill>
                <a:latin typeface="Verdana" pitchFamily="34" charset="0"/>
              </a:rPr>
              <a:t>Períodos críticos en el desarrollo en los cuales puede ocurrir la programación </a:t>
            </a:r>
          </a:p>
          <a:p>
            <a:pPr algn="ctr"/>
            <a:r>
              <a:rPr lang="en-GB" sz="1400">
                <a:solidFill>
                  <a:srgbClr val="FFFF66"/>
                </a:solidFill>
                <a:latin typeface="Verdana" pitchFamily="34" charset="0"/>
              </a:rPr>
              <a:t>Datos complementados con datos en humanos y roedores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1403350" y="620713"/>
            <a:ext cx="1041400" cy="5256212"/>
            <a:chOff x="0" y="164"/>
            <a:chExt cx="656" cy="3311"/>
          </a:xfrm>
        </p:grpSpPr>
        <p:grpSp>
          <p:nvGrpSpPr>
            <p:cNvPr id="17416" name="Group 5"/>
            <p:cNvGrpSpPr>
              <a:grpSpLocks/>
            </p:cNvGrpSpPr>
            <p:nvPr/>
          </p:nvGrpSpPr>
          <p:grpSpPr bwMode="auto">
            <a:xfrm>
              <a:off x="385" y="346"/>
              <a:ext cx="91" cy="2902"/>
              <a:chOff x="567" y="618"/>
              <a:chExt cx="91" cy="2902"/>
            </a:xfrm>
          </p:grpSpPr>
          <p:sp>
            <p:nvSpPr>
              <p:cNvPr id="17430" name="Line 6"/>
              <p:cNvSpPr>
                <a:spLocks noChangeShapeType="1"/>
              </p:cNvSpPr>
              <p:nvPr/>
            </p:nvSpPr>
            <p:spPr bwMode="auto">
              <a:xfrm>
                <a:off x="567" y="2704"/>
                <a:ext cx="91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431" name="Line 7"/>
              <p:cNvSpPr>
                <a:spLocks noChangeShapeType="1"/>
              </p:cNvSpPr>
              <p:nvPr/>
            </p:nvSpPr>
            <p:spPr bwMode="auto">
              <a:xfrm>
                <a:off x="567" y="1933"/>
                <a:ext cx="91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432" name="Line 8"/>
              <p:cNvSpPr>
                <a:spLocks noChangeShapeType="1"/>
              </p:cNvSpPr>
              <p:nvPr/>
            </p:nvSpPr>
            <p:spPr bwMode="auto">
              <a:xfrm flipV="1">
                <a:off x="567" y="2296"/>
                <a:ext cx="91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433" name="Line 9"/>
              <p:cNvSpPr>
                <a:spLocks noChangeShapeType="1"/>
              </p:cNvSpPr>
              <p:nvPr/>
            </p:nvSpPr>
            <p:spPr bwMode="auto">
              <a:xfrm>
                <a:off x="567" y="3113"/>
                <a:ext cx="91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434" name="Line 10"/>
              <p:cNvSpPr>
                <a:spLocks noChangeShapeType="1"/>
              </p:cNvSpPr>
              <p:nvPr/>
            </p:nvSpPr>
            <p:spPr bwMode="auto">
              <a:xfrm>
                <a:off x="567" y="3520"/>
                <a:ext cx="91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435" name="Line 11"/>
              <p:cNvSpPr>
                <a:spLocks noChangeShapeType="1"/>
              </p:cNvSpPr>
              <p:nvPr/>
            </p:nvSpPr>
            <p:spPr bwMode="auto">
              <a:xfrm>
                <a:off x="567" y="1570"/>
                <a:ext cx="91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436" name="Line 12"/>
              <p:cNvSpPr>
                <a:spLocks noChangeShapeType="1"/>
              </p:cNvSpPr>
              <p:nvPr/>
            </p:nvSpPr>
            <p:spPr bwMode="auto">
              <a:xfrm>
                <a:off x="567" y="1207"/>
                <a:ext cx="91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437" name="Line 13"/>
              <p:cNvSpPr>
                <a:spLocks noChangeShapeType="1"/>
              </p:cNvSpPr>
              <p:nvPr/>
            </p:nvSpPr>
            <p:spPr bwMode="auto">
              <a:xfrm>
                <a:off x="567" y="845"/>
                <a:ext cx="91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438" name="Line 14"/>
              <p:cNvSpPr>
                <a:spLocks noChangeShapeType="1"/>
              </p:cNvSpPr>
              <p:nvPr/>
            </p:nvSpPr>
            <p:spPr bwMode="auto">
              <a:xfrm flipV="1">
                <a:off x="612" y="618"/>
                <a:ext cx="0" cy="290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7417" name="Text Box 15"/>
            <p:cNvSpPr txBox="1">
              <a:spLocks noChangeArrowheads="1"/>
            </p:cNvSpPr>
            <p:nvPr/>
          </p:nvSpPr>
          <p:spPr bwMode="auto">
            <a:xfrm>
              <a:off x="158" y="2750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7418" name="Text Box 16"/>
            <p:cNvSpPr txBox="1">
              <a:spLocks noChangeArrowheads="1"/>
            </p:cNvSpPr>
            <p:nvPr/>
          </p:nvSpPr>
          <p:spPr bwMode="auto">
            <a:xfrm>
              <a:off x="158" y="2342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17419" name="Text Box 17"/>
            <p:cNvSpPr txBox="1">
              <a:spLocks noChangeArrowheads="1"/>
            </p:cNvSpPr>
            <p:nvPr/>
          </p:nvSpPr>
          <p:spPr bwMode="auto">
            <a:xfrm>
              <a:off x="158" y="1933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17420" name="Text Box 18"/>
            <p:cNvSpPr txBox="1">
              <a:spLocks noChangeArrowheads="1"/>
            </p:cNvSpPr>
            <p:nvPr/>
          </p:nvSpPr>
          <p:spPr bwMode="auto">
            <a:xfrm>
              <a:off x="158" y="157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17421" name="Text Box 19"/>
            <p:cNvSpPr txBox="1">
              <a:spLocks noChangeArrowheads="1"/>
            </p:cNvSpPr>
            <p:nvPr/>
          </p:nvSpPr>
          <p:spPr bwMode="auto">
            <a:xfrm>
              <a:off x="158" y="1208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17422" name="Text Box 20"/>
            <p:cNvSpPr txBox="1">
              <a:spLocks noChangeArrowheads="1"/>
            </p:cNvSpPr>
            <p:nvPr/>
          </p:nvSpPr>
          <p:spPr bwMode="auto">
            <a:xfrm>
              <a:off x="158" y="845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17423" name="Text Box 21"/>
            <p:cNvSpPr txBox="1">
              <a:spLocks noChangeArrowheads="1"/>
            </p:cNvSpPr>
            <p:nvPr/>
          </p:nvSpPr>
          <p:spPr bwMode="auto">
            <a:xfrm>
              <a:off x="158" y="482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chemeClr val="bg1"/>
                  </a:solidFill>
                </a:rPr>
                <a:t>70</a:t>
              </a:r>
            </a:p>
          </p:txBody>
        </p:sp>
        <p:sp>
          <p:nvSpPr>
            <p:cNvPr id="17424" name="Text Box 22"/>
            <p:cNvSpPr txBox="1">
              <a:spLocks noChangeArrowheads="1"/>
            </p:cNvSpPr>
            <p:nvPr/>
          </p:nvSpPr>
          <p:spPr bwMode="auto">
            <a:xfrm>
              <a:off x="203" y="31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7425" name="AutoShape 23"/>
            <p:cNvSpPr>
              <a:spLocks/>
            </p:cNvSpPr>
            <p:nvPr/>
          </p:nvSpPr>
          <p:spPr bwMode="auto">
            <a:xfrm>
              <a:off x="520" y="2069"/>
              <a:ext cx="136" cy="1043"/>
            </a:xfrm>
            <a:prstGeom prst="rightBrace">
              <a:avLst>
                <a:gd name="adj1" fmla="val 63909"/>
                <a:gd name="adj2" fmla="val 29912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6" name="AutoShape 24"/>
            <p:cNvSpPr>
              <a:spLocks/>
            </p:cNvSpPr>
            <p:nvPr/>
          </p:nvSpPr>
          <p:spPr bwMode="auto">
            <a:xfrm>
              <a:off x="520" y="391"/>
              <a:ext cx="136" cy="1587"/>
            </a:xfrm>
            <a:prstGeom prst="rightBrace">
              <a:avLst>
                <a:gd name="adj1" fmla="val 97243"/>
                <a:gd name="adj2" fmla="val 50000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7" name="Line 25"/>
            <p:cNvSpPr>
              <a:spLocks noChangeShapeType="1"/>
            </p:cNvSpPr>
            <p:nvPr/>
          </p:nvSpPr>
          <p:spPr bwMode="auto">
            <a:xfrm>
              <a:off x="385" y="347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7428" name="Line 26"/>
            <p:cNvSpPr>
              <a:spLocks noChangeShapeType="1"/>
            </p:cNvSpPr>
            <p:nvPr/>
          </p:nvSpPr>
          <p:spPr bwMode="auto">
            <a:xfrm flipH="1" flipV="1">
              <a:off x="431" y="3249"/>
              <a:ext cx="0" cy="2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7429" name="Text Box 27"/>
            <p:cNvSpPr txBox="1">
              <a:spLocks noChangeArrowheads="1"/>
            </p:cNvSpPr>
            <p:nvPr/>
          </p:nvSpPr>
          <p:spPr bwMode="auto">
            <a:xfrm>
              <a:off x="0" y="164"/>
              <a:ext cx="4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>
                  <a:solidFill>
                    <a:schemeClr val="bg1"/>
                  </a:solidFill>
                </a:rPr>
                <a:t>Edad </a:t>
              </a:r>
            </a:p>
            <a:p>
              <a:pPr algn="ctr"/>
              <a:r>
                <a:rPr lang="es-ES" sz="1200">
                  <a:solidFill>
                    <a:schemeClr val="bg1"/>
                  </a:solidFill>
                </a:rPr>
                <a:t>(años)</a:t>
              </a:r>
            </a:p>
          </p:txBody>
        </p:sp>
      </p:grpSp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2625725" y="2036763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>
                <a:solidFill>
                  <a:schemeClr val="bg1"/>
                </a:solidFill>
                <a:latin typeface="Times New Roman" pitchFamily="18" charset="0"/>
              </a:rPr>
              <a:t>Adulto</a:t>
            </a:r>
            <a:endParaRPr lang="es-E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2" name="Text Box 29"/>
          <p:cNvSpPr txBox="1">
            <a:spLocks noChangeArrowheads="1"/>
          </p:cNvSpPr>
          <p:nvPr/>
        </p:nvSpPr>
        <p:spPr bwMode="auto">
          <a:xfrm>
            <a:off x="2638425" y="3836988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>
                <a:solidFill>
                  <a:schemeClr val="bg1"/>
                </a:solidFill>
                <a:latin typeface="Times New Roman" pitchFamily="18" charset="0"/>
              </a:rPr>
              <a:t>Juventud</a:t>
            </a:r>
            <a:endParaRPr lang="es-E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3" name="Text Box 30"/>
          <p:cNvSpPr txBox="1">
            <a:spLocks noChangeArrowheads="1"/>
          </p:cNvSpPr>
          <p:nvPr/>
        </p:nvSpPr>
        <p:spPr bwMode="auto">
          <a:xfrm>
            <a:off x="2635250" y="4411663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>
                <a:solidFill>
                  <a:schemeClr val="bg1"/>
                </a:solidFill>
                <a:latin typeface="Times New Roman" pitchFamily="18" charset="0"/>
              </a:rPr>
              <a:t>Infancia</a:t>
            </a:r>
            <a:endParaRPr lang="es-E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4" name="Text Box 31"/>
          <p:cNvSpPr txBox="1">
            <a:spLocks noChangeArrowheads="1"/>
          </p:cNvSpPr>
          <p:nvPr/>
        </p:nvSpPr>
        <p:spPr bwMode="auto">
          <a:xfrm>
            <a:off x="2660650" y="5132388"/>
            <a:ext cx="191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>
                <a:solidFill>
                  <a:schemeClr val="bg1"/>
                </a:solidFill>
                <a:latin typeface="Times New Roman" pitchFamily="18" charset="0"/>
              </a:rPr>
              <a:t>Recién nacido</a:t>
            </a:r>
            <a:endParaRPr lang="es-E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5" name="Text Box 32"/>
          <p:cNvSpPr txBox="1">
            <a:spLocks noChangeArrowheads="1"/>
          </p:cNvSpPr>
          <p:nvPr/>
        </p:nvSpPr>
        <p:spPr bwMode="auto">
          <a:xfrm>
            <a:off x="2660650" y="5492750"/>
            <a:ext cx="183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>
                <a:solidFill>
                  <a:schemeClr val="bg1"/>
                </a:solidFill>
                <a:latin typeface="Times New Roman" pitchFamily="18" charset="0"/>
              </a:rPr>
              <a:t>Vida prenatal</a:t>
            </a:r>
            <a:endParaRPr lang="es-ES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703263"/>
          </a:xfrm>
        </p:spPr>
        <p:txBody>
          <a:bodyPr/>
          <a:lstStyle/>
          <a:p>
            <a:pPr eaLnBrk="1" hangingPunct="1"/>
            <a:r>
              <a:rPr lang="es-ES" sz="2400" smtClean="0">
                <a:solidFill>
                  <a:srgbClr val="FFFF99"/>
                </a:solidFill>
                <a:latin typeface="Verdana" pitchFamily="34" charset="0"/>
              </a:rPr>
              <a:t>Desarrollo de enfermedades cardiovasculares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611188" y="549275"/>
            <a:ext cx="144462" cy="4606925"/>
            <a:chOff x="567" y="618"/>
            <a:chExt cx="91" cy="2902"/>
          </a:xfrm>
        </p:grpSpPr>
        <p:sp>
          <p:nvSpPr>
            <p:cNvPr id="18465" name="Line 5"/>
            <p:cNvSpPr>
              <a:spLocks noChangeShapeType="1"/>
            </p:cNvSpPr>
            <p:nvPr/>
          </p:nvSpPr>
          <p:spPr bwMode="auto">
            <a:xfrm>
              <a:off x="567" y="2704"/>
              <a:ext cx="91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466" name="Line 6"/>
            <p:cNvSpPr>
              <a:spLocks noChangeShapeType="1"/>
            </p:cNvSpPr>
            <p:nvPr/>
          </p:nvSpPr>
          <p:spPr bwMode="auto">
            <a:xfrm>
              <a:off x="567" y="1933"/>
              <a:ext cx="91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467" name="Line 7"/>
            <p:cNvSpPr>
              <a:spLocks noChangeShapeType="1"/>
            </p:cNvSpPr>
            <p:nvPr/>
          </p:nvSpPr>
          <p:spPr bwMode="auto">
            <a:xfrm flipV="1">
              <a:off x="567" y="2296"/>
              <a:ext cx="91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468" name="Line 8"/>
            <p:cNvSpPr>
              <a:spLocks noChangeShapeType="1"/>
            </p:cNvSpPr>
            <p:nvPr/>
          </p:nvSpPr>
          <p:spPr bwMode="auto">
            <a:xfrm>
              <a:off x="567" y="3113"/>
              <a:ext cx="91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469" name="Line 9"/>
            <p:cNvSpPr>
              <a:spLocks noChangeShapeType="1"/>
            </p:cNvSpPr>
            <p:nvPr/>
          </p:nvSpPr>
          <p:spPr bwMode="auto">
            <a:xfrm>
              <a:off x="567" y="3520"/>
              <a:ext cx="91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470" name="Line 10"/>
            <p:cNvSpPr>
              <a:spLocks noChangeShapeType="1"/>
            </p:cNvSpPr>
            <p:nvPr/>
          </p:nvSpPr>
          <p:spPr bwMode="auto">
            <a:xfrm>
              <a:off x="567" y="1570"/>
              <a:ext cx="91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471" name="Line 11"/>
            <p:cNvSpPr>
              <a:spLocks noChangeShapeType="1"/>
            </p:cNvSpPr>
            <p:nvPr/>
          </p:nvSpPr>
          <p:spPr bwMode="auto">
            <a:xfrm>
              <a:off x="567" y="1207"/>
              <a:ext cx="91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472" name="Line 12"/>
            <p:cNvSpPr>
              <a:spLocks noChangeShapeType="1"/>
            </p:cNvSpPr>
            <p:nvPr/>
          </p:nvSpPr>
          <p:spPr bwMode="auto">
            <a:xfrm>
              <a:off x="567" y="845"/>
              <a:ext cx="91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473" name="Line 13"/>
            <p:cNvSpPr>
              <a:spLocks noChangeShapeType="1"/>
            </p:cNvSpPr>
            <p:nvPr/>
          </p:nvSpPr>
          <p:spPr bwMode="auto">
            <a:xfrm flipV="1">
              <a:off x="612" y="618"/>
              <a:ext cx="0" cy="290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8436" name="Text Box 14"/>
          <p:cNvSpPr txBox="1">
            <a:spLocks noChangeArrowheads="1"/>
          </p:cNvSpPr>
          <p:nvPr/>
        </p:nvSpPr>
        <p:spPr bwMode="auto">
          <a:xfrm>
            <a:off x="250825" y="4365625"/>
            <a:ext cx="354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FFFF99"/>
                </a:solidFill>
              </a:rPr>
              <a:t>10</a:t>
            </a:r>
          </a:p>
        </p:txBody>
      </p:sp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250825" y="3717925"/>
            <a:ext cx="354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FFFF99"/>
                </a:solidFill>
              </a:rPr>
              <a:t>20</a:t>
            </a:r>
          </a:p>
        </p:txBody>
      </p: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250825" y="3068638"/>
            <a:ext cx="354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FFFF99"/>
                </a:solidFill>
              </a:rPr>
              <a:t>30</a:t>
            </a:r>
          </a:p>
        </p:txBody>
      </p:sp>
      <p:sp>
        <p:nvSpPr>
          <p:cNvPr id="18439" name="Text Box 17"/>
          <p:cNvSpPr txBox="1">
            <a:spLocks noChangeArrowheads="1"/>
          </p:cNvSpPr>
          <p:nvPr/>
        </p:nvSpPr>
        <p:spPr bwMode="auto">
          <a:xfrm>
            <a:off x="250825" y="2492375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>
                <a:solidFill>
                  <a:srgbClr val="FFFF99"/>
                </a:solidFill>
              </a:rPr>
              <a:t>40</a:t>
            </a:r>
          </a:p>
        </p:txBody>
      </p:sp>
      <p:sp>
        <p:nvSpPr>
          <p:cNvPr id="18440" name="Text Box 18"/>
          <p:cNvSpPr txBox="1">
            <a:spLocks noChangeArrowheads="1"/>
          </p:cNvSpPr>
          <p:nvPr/>
        </p:nvSpPr>
        <p:spPr bwMode="auto">
          <a:xfrm>
            <a:off x="250825" y="1917700"/>
            <a:ext cx="354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FFFF99"/>
                </a:solidFill>
              </a:rPr>
              <a:t>50</a:t>
            </a:r>
          </a:p>
        </p:txBody>
      </p:sp>
      <p:sp>
        <p:nvSpPr>
          <p:cNvPr id="18441" name="Text Box 19"/>
          <p:cNvSpPr txBox="1">
            <a:spLocks noChangeArrowheads="1"/>
          </p:cNvSpPr>
          <p:nvPr/>
        </p:nvSpPr>
        <p:spPr bwMode="auto">
          <a:xfrm>
            <a:off x="250825" y="1341438"/>
            <a:ext cx="354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FFFF99"/>
                </a:solidFill>
              </a:rPr>
              <a:t>60</a:t>
            </a:r>
          </a:p>
        </p:txBody>
      </p:sp>
      <p:sp>
        <p:nvSpPr>
          <p:cNvPr id="18442" name="Text Box 20"/>
          <p:cNvSpPr txBox="1">
            <a:spLocks noChangeArrowheads="1"/>
          </p:cNvSpPr>
          <p:nvPr/>
        </p:nvSpPr>
        <p:spPr bwMode="auto">
          <a:xfrm>
            <a:off x="250825" y="765175"/>
            <a:ext cx="354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FFFF99"/>
                </a:solidFill>
              </a:rPr>
              <a:t>70</a:t>
            </a:r>
          </a:p>
        </p:txBody>
      </p:sp>
      <p:sp>
        <p:nvSpPr>
          <p:cNvPr id="18443" name="Text Box 21"/>
          <p:cNvSpPr txBox="1">
            <a:spLocks noChangeArrowheads="1"/>
          </p:cNvSpPr>
          <p:nvPr/>
        </p:nvSpPr>
        <p:spPr bwMode="auto">
          <a:xfrm>
            <a:off x="322263" y="501332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FFFF99"/>
                </a:solidFill>
              </a:rPr>
              <a:t>0</a:t>
            </a:r>
          </a:p>
        </p:txBody>
      </p:sp>
      <p:sp>
        <p:nvSpPr>
          <p:cNvPr id="18444" name="AutoShape 22"/>
          <p:cNvSpPr>
            <a:spLocks/>
          </p:cNvSpPr>
          <p:nvPr/>
        </p:nvSpPr>
        <p:spPr bwMode="auto">
          <a:xfrm>
            <a:off x="825500" y="3284538"/>
            <a:ext cx="215900" cy="1655762"/>
          </a:xfrm>
          <a:prstGeom prst="rightBrace">
            <a:avLst>
              <a:gd name="adj1" fmla="val 63909"/>
              <a:gd name="adj2" fmla="val 29912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5" name="Text Box 23"/>
          <p:cNvSpPr txBox="1">
            <a:spLocks noChangeArrowheads="1"/>
          </p:cNvSpPr>
          <p:nvPr/>
        </p:nvSpPr>
        <p:spPr bwMode="auto">
          <a:xfrm>
            <a:off x="1116013" y="3429000"/>
            <a:ext cx="7848600" cy="88423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rgbClr val="FFFF99"/>
                </a:solidFill>
              </a:rPr>
              <a:t>Juventud	 	 Aterogénesis 	                       HTA, Obesidad, Dislipidemia, DM y 		 (ECV subclínica) 		    otros Factores de Riesgo CV	   </a:t>
            </a:r>
          </a:p>
          <a:p>
            <a:pPr>
              <a:spcBef>
                <a:spcPct val="50000"/>
              </a:spcBef>
            </a:pPr>
            <a:r>
              <a:rPr lang="es-ES" sz="1400">
                <a:solidFill>
                  <a:srgbClr val="FFFF99"/>
                </a:solidFill>
              </a:rPr>
              <a:t>Infancia 	 	 	                      	    </a:t>
            </a:r>
            <a:r>
              <a:rPr lang="es-ES" sz="1600">
                <a:solidFill>
                  <a:srgbClr val="FFFF99"/>
                </a:solidFill>
              </a:rPr>
              <a:t>DISFUNCIÓN ENDOTELIAL</a:t>
            </a:r>
            <a:r>
              <a:rPr lang="es-ES" sz="140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18446" name="AutoShape 24"/>
          <p:cNvSpPr>
            <a:spLocks/>
          </p:cNvSpPr>
          <p:nvPr/>
        </p:nvSpPr>
        <p:spPr bwMode="auto">
          <a:xfrm>
            <a:off x="825500" y="620713"/>
            <a:ext cx="215900" cy="2519362"/>
          </a:xfrm>
          <a:prstGeom prst="rightBrace">
            <a:avLst>
              <a:gd name="adj1" fmla="val 97243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7" name="Text Box 25"/>
          <p:cNvSpPr txBox="1">
            <a:spLocks noChangeArrowheads="1"/>
          </p:cNvSpPr>
          <p:nvPr/>
        </p:nvSpPr>
        <p:spPr bwMode="auto">
          <a:xfrm>
            <a:off x="1116013" y="1662113"/>
            <a:ext cx="8027987" cy="1262062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rgbClr val="FFFF99"/>
                </a:solidFill>
              </a:rPr>
              <a:t>Adultez		Manifestaciones Clínicas	    Infarto agudo al miocardio </a:t>
            </a:r>
          </a:p>
          <a:p>
            <a:pPr>
              <a:spcBef>
                <a:spcPct val="50000"/>
              </a:spcBef>
            </a:pPr>
            <a:r>
              <a:rPr lang="es-ES" sz="1400">
                <a:solidFill>
                  <a:srgbClr val="FFFF99"/>
                </a:solidFill>
              </a:rPr>
              <a:t>					    Accidente Vascular Encefálico </a:t>
            </a:r>
          </a:p>
          <a:p>
            <a:pPr>
              <a:spcBef>
                <a:spcPct val="50000"/>
              </a:spcBef>
            </a:pPr>
            <a:r>
              <a:rPr lang="es-ES" sz="1400">
                <a:solidFill>
                  <a:srgbClr val="FFFF99"/>
                </a:solidFill>
              </a:rPr>
              <a:t>				                       Aneurisma Aórtico</a:t>
            </a:r>
          </a:p>
          <a:p>
            <a:pPr>
              <a:spcBef>
                <a:spcPct val="50000"/>
              </a:spcBef>
            </a:pPr>
            <a:r>
              <a:rPr lang="es-ES" sz="1400">
                <a:solidFill>
                  <a:srgbClr val="FFFF99"/>
                </a:solidFill>
              </a:rPr>
              <a:t>					    Muerte		</a:t>
            </a:r>
          </a:p>
        </p:txBody>
      </p:sp>
      <p:sp>
        <p:nvSpPr>
          <p:cNvPr id="18448" name="Line 26"/>
          <p:cNvSpPr>
            <a:spLocks noChangeShapeType="1"/>
          </p:cNvSpPr>
          <p:nvPr/>
        </p:nvSpPr>
        <p:spPr bwMode="auto">
          <a:xfrm flipV="1">
            <a:off x="1981200" y="1844675"/>
            <a:ext cx="935038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18449" name="Line 27"/>
          <p:cNvSpPr>
            <a:spLocks noChangeShapeType="1"/>
          </p:cNvSpPr>
          <p:nvPr/>
        </p:nvSpPr>
        <p:spPr bwMode="auto">
          <a:xfrm flipV="1">
            <a:off x="2124075" y="3860800"/>
            <a:ext cx="863600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18450" name="Line 28"/>
          <p:cNvSpPr>
            <a:spLocks noChangeShapeType="1"/>
          </p:cNvSpPr>
          <p:nvPr/>
        </p:nvSpPr>
        <p:spPr bwMode="auto">
          <a:xfrm flipV="1">
            <a:off x="5076825" y="1844675"/>
            <a:ext cx="719138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18451" name="Line 29"/>
          <p:cNvSpPr>
            <a:spLocks noChangeShapeType="1"/>
          </p:cNvSpPr>
          <p:nvPr/>
        </p:nvSpPr>
        <p:spPr bwMode="auto">
          <a:xfrm flipV="1">
            <a:off x="4572000" y="3860800"/>
            <a:ext cx="1223963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18452" name="Line 30"/>
          <p:cNvSpPr>
            <a:spLocks noChangeShapeType="1"/>
          </p:cNvSpPr>
          <p:nvPr/>
        </p:nvSpPr>
        <p:spPr bwMode="auto">
          <a:xfrm>
            <a:off x="611188" y="551656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18453" name="Line 31"/>
          <p:cNvSpPr>
            <a:spLocks noChangeShapeType="1"/>
          </p:cNvSpPr>
          <p:nvPr/>
        </p:nvSpPr>
        <p:spPr bwMode="auto">
          <a:xfrm flipH="1" flipV="1">
            <a:off x="684213" y="5157788"/>
            <a:ext cx="0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18454" name="Text Box 32"/>
          <p:cNvSpPr txBox="1">
            <a:spLocks noChangeArrowheads="1"/>
          </p:cNvSpPr>
          <p:nvPr/>
        </p:nvSpPr>
        <p:spPr bwMode="auto">
          <a:xfrm>
            <a:off x="1116013" y="5805488"/>
            <a:ext cx="7848600" cy="9429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rgbClr val="FFFF99"/>
                </a:solidFill>
              </a:rPr>
              <a:t>Ambiente                       Patologías del Embarazo                   Hijo de madre con DMG</a:t>
            </a:r>
          </a:p>
          <a:p>
            <a:pPr>
              <a:spcBef>
                <a:spcPct val="50000"/>
              </a:spcBef>
            </a:pPr>
            <a:r>
              <a:rPr lang="es-ES" sz="1400">
                <a:solidFill>
                  <a:srgbClr val="FFFF99"/>
                </a:solidFill>
              </a:rPr>
              <a:t>Intrauterino				                       Retardo del Crecimiento Intrauterino</a:t>
            </a:r>
          </a:p>
          <a:p>
            <a:pPr>
              <a:spcBef>
                <a:spcPct val="50000"/>
              </a:spcBef>
            </a:pPr>
            <a:r>
              <a:rPr lang="es-ES" sz="1400">
                <a:solidFill>
                  <a:srgbClr val="FFFF99"/>
                </a:solidFill>
              </a:rPr>
              <a:t>					     </a:t>
            </a:r>
          </a:p>
        </p:txBody>
      </p:sp>
      <p:sp>
        <p:nvSpPr>
          <p:cNvPr id="18455" name="Line 33"/>
          <p:cNvSpPr>
            <a:spLocks noChangeShapeType="1"/>
          </p:cNvSpPr>
          <p:nvPr/>
        </p:nvSpPr>
        <p:spPr bwMode="auto">
          <a:xfrm flipV="1">
            <a:off x="827088" y="5013325"/>
            <a:ext cx="288925" cy="14446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18456" name="Text Box 34"/>
          <p:cNvSpPr txBox="1">
            <a:spLocks noChangeArrowheads="1"/>
          </p:cNvSpPr>
          <p:nvPr/>
        </p:nvSpPr>
        <p:spPr bwMode="auto">
          <a:xfrm>
            <a:off x="1116013" y="4724400"/>
            <a:ext cx="7848600" cy="62388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rgbClr val="FFFF99"/>
                </a:solidFill>
              </a:rPr>
              <a:t>Nacimiento                   Alteraciones del 		    Bajo Peso, Macrosomía, </a:t>
            </a:r>
          </a:p>
          <a:p>
            <a:pPr>
              <a:spcBef>
                <a:spcPct val="50000"/>
              </a:spcBef>
            </a:pPr>
            <a:r>
              <a:rPr lang="es-ES" sz="1400">
                <a:solidFill>
                  <a:srgbClr val="FFFF99"/>
                </a:solidFill>
              </a:rPr>
              <a:t>	                   Recién Nacido 		</a:t>
            </a:r>
            <a:endParaRPr lang="es-ES" sz="1600">
              <a:solidFill>
                <a:srgbClr val="FFFF99"/>
              </a:solidFill>
            </a:endParaRPr>
          </a:p>
        </p:txBody>
      </p:sp>
      <p:sp>
        <p:nvSpPr>
          <p:cNvPr id="18457" name="Line 35"/>
          <p:cNvSpPr>
            <a:spLocks noChangeShapeType="1"/>
          </p:cNvSpPr>
          <p:nvPr/>
        </p:nvSpPr>
        <p:spPr bwMode="auto">
          <a:xfrm flipV="1">
            <a:off x="2224088" y="4964113"/>
            <a:ext cx="647700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18458" name="Line 36"/>
          <p:cNvSpPr>
            <a:spLocks noChangeShapeType="1"/>
          </p:cNvSpPr>
          <p:nvPr/>
        </p:nvSpPr>
        <p:spPr bwMode="auto">
          <a:xfrm>
            <a:off x="4586288" y="4964113"/>
            <a:ext cx="1222375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18459" name="Line 37"/>
          <p:cNvSpPr>
            <a:spLocks noChangeShapeType="1"/>
          </p:cNvSpPr>
          <p:nvPr/>
        </p:nvSpPr>
        <p:spPr bwMode="auto">
          <a:xfrm flipV="1">
            <a:off x="2262188" y="6021388"/>
            <a:ext cx="647700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18460" name="Line 38"/>
          <p:cNvSpPr>
            <a:spLocks noChangeShapeType="1"/>
          </p:cNvSpPr>
          <p:nvPr/>
        </p:nvSpPr>
        <p:spPr bwMode="auto">
          <a:xfrm>
            <a:off x="5267325" y="6021388"/>
            <a:ext cx="576263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18461" name="Text Box 39"/>
          <p:cNvSpPr txBox="1">
            <a:spLocks noChangeArrowheads="1"/>
          </p:cNvSpPr>
          <p:nvPr/>
        </p:nvSpPr>
        <p:spPr bwMode="auto">
          <a:xfrm>
            <a:off x="0" y="260350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rgbClr val="FFFF99"/>
                </a:solidFill>
              </a:rPr>
              <a:t>Edad </a:t>
            </a:r>
          </a:p>
          <a:p>
            <a:pPr algn="ctr"/>
            <a:r>
              <a:rPr lang="es-ES" sz="1200">
                <a:solidFill>
                  <a:srgbClr val="FFFF99"/>
                </a:solidFill>
              </a:rPr>
              <a:t>(años)</a:t>
            </a:r>
          </a:p>
        </p:txBody>
      </p:sp>
      <p:sp>
        <p:nvSpPr>
          <p:cNvPr id="18462" name="Rectangle 40"/>
          <p:cNvSpPr>
            <a:spLocks noChangeArrowheads="1"/>
          </p:cNvSpPr>
          <p:nvPr/>
        </p:nvSpPr>
        <p:spPr bwMode="auto">
          <a:xfrm>
            <a:off x="5795963" y="5040313"/>
            <a:ext cx="2652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FFFF99"/>
                </a:solidFill>
              </a:rPr>
              <a:t>¿DISFUNCIÓN ENDOTELIAL?</a:t>
            </a:r>
          </a:p>
        </p:txBody>
      </p:sp>
      <p:sp>
        <p:nvSpPr>
          <p:cNvPr id="18463" name="Line 41"/>
          <p:cNvSpPr>
            <a:spLocks noChangeShapeType="1"/>
          </p:cNvSpPr>
          <p:nvPr/>
        </p:nvSpPr>
        <p:spPr bwMode="auto">
          <a:xfrm>
            <a:off x="827088" y="5373688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18464" name="Rectangle 42"/>
          <p:cNvSpPr>
            <a:spLocks noChangeArrowheads="1"/>
          </p:cNvSpPr>
          <p:nvPr/>
        </p:nvSpPr>
        <p:spPr bwMode="auto">
          <a:xfrm>
            <a:off x="5867400" y="6308725"/>
            <a:ext cx="2652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FFFF99"/>
                </a:solidFill>
              </a:rPr>
              <a:t>¿DISFUNCIÓN ENDOTELIAL?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484313"/>
            <a:ext cx="46958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3 Rectángulo"/>
          <p:cNvSpPr>
            <a:spLocks noChangeArrowheads="1"/>
          </p:cNvSpPr>
          <p:nvPr/>
        </p:nvSpPr>
        <p:spPr bwMode="auto">
          <a:xfrm>
            <a:off x="644525" y="333375"/>
            <a:ext cx="78152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</a:pPr>
            <a:r>
              <a:rPr lang="es-ES_tradnl">
                <a:solidFill>
                  <a:srgbClr val="FFC000"/>
                </a:solidFill>
                <a:latin typeface="Japan"/>
              </a:rPr>
              <a:t>DOHaD: </a:t>
            </a:r>
            <a:r>
              <a:rPr lang="es-ES_tradnl" u="sng">
                <a:solidFill>
                  <a:srgbClr val="FFC000"/>
                </a:solidFill>
                <a:latin typeface="Japan"/>
              </a:rPr>
              <a:t>D</a:t>
            </a:r>
            <a:r>
              <a:rPr lang="es-ES_tradnl">
                <a:solidFill>
                  <a:srgbClr val="FFC000"/>
                </a:solidFill>
                <a:latin typeface="Japan"/>
              </a:rPr>
              <a:t>evelopmental </a:t>
            </a:r>
            <a:r>
              <a:rPr lang="es-ES_tradnl" u="sng">
                <a:solidFill>
                  <a:srgbClr val="FFC000"/>
                </a:solidFill>
                <a:latin typeface="Japan"/>
              </a:rPr>
              <a:t>O</a:t>
            </a:r>
            <a:r>
              <a:rPr lang="es-ES_tradnl">
                <a:solidFill>
                  <a:srgbClr val="FFC000"/>
                </a:solidFill>
                <a:latin typeface="Japan"/>
              </a:rPr>
              <a:t>rigins of </a:t>
            </a:r>
            <a:r>
              <a:rPr lang="es-ES_tradnl" u="sng">
                <a:solidFill>
                  <a:srgbClr val="FFC000"/>
                </a:solidFill>
                <a:latin typeface="Japan"/>
              </a:rPr>
              <a:t>H</a:t>
            </a:r>
            <a:r>
              <a:rPr lang="es-ES_tradnl">
                <a:solidFill>
                  <a:srgbClr val="FFC000"/>
                </a:solidFill>
                <a:latin typeface="Japan"/>
              </a:rPr>
              <a:t>ealth </a:t>
            </a:r>
            <a:r>
              <a:rPr lang="es-ES_tradnl" u="sng">
                <a:solidFill>
                  <a:srgbClr val="FFC000"/>
                </a:solidFill>
                <a:latin typeface="Japan"/>
              </a:rPr>
              <a:t>a</a:t>
            </a:r>
            <a:r>
              <a:rPr lang="es-ES_tradnl">
                <a:solidFill>
                  <a:srgbClr val="FFC000"/>
                </a:solidFill>
                <a:latin typeface="Japan"/>
              </a:rPr>
              <a:t>nd </a:t>
            </a:r>
            <a:r>
              <a:rPr lang="es-ES_tradnl" u="sng">
                <a:solidFill>
                  <a:srgbClr val="FFC000"/>
                </a:solidFill>
                <a:latin typeface="Japan"/>
              </a:rPr>
              <a:t>D</a:t>
            </a:r>
            <a:r>
              <a:rPr lang="es-ES_tradnl">
                <a:solidFill>
                  <a:srgbClr val="FFC000"/>
                </a:solidFill>
                <a:latin typeface="Japan"/>
              </a:rPr>
              <a:t>isease</a:t>
            </a:r>
          </a:p>
          <a:p>
            <a:pPr algn="ctr"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</a:pPr>
            <a:r>
              <a:rPr lang="es-ES_tradnl" sz="2000">
                <a:solidFill>
                  <a:srgbClr val="FFC000"/>
                </a:solidFill>
                <a:latin typeface="Japan"/>
              </a:rPr>
              <a:t>(Orígenes en el Desarrollo de la Salud y Enfermedad)</a:t>
            </a:r>
            <a:endParaRPr lang="es-ES_tradnl" sz="1800">
              <a:solidFill>
                <a:srgbClr val="FFC000"/>
              </a:solidFill>
              <a:latin typeface="Japan"/>
            </a:endParaRPr>
          </a:p>
        </p:txBody>
      </p:sp>
      <p:sp>
        <p:nvSpPr>
          <p:cNvPr id="19460" name="1 Rectángulo"/>
          <p:cNvSpPr>
            <a:spLocks noChangeArrowheads="1"/>
          </p:cNvSpPr>
          <p:nvPr/>
        </p:nvSpPr>
        <p:spPr bwMode="auto">
          <a:xfrm>
            <a:off x="107950" y="1497013"/>
            <a:ext cx="360045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</a:pPr>
            <a:endParaRPr lang="es-ES_tradnl" sz="2000">
              <a:solidFill>
                <a:srgbClr val="FFC000"/>
              </a:solidFill>
              <a:latin typeface="Japan"/>
            </a:endParaRPr>
          </a:p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</a:pPr>
            <a:r>
              <a:rPr lang="es-ES_tradnl" sz="2000">
                <a:solidFill>
                  <a:srgbClr val="FFC000"/>
                </a:solidFill>
                <a:latin typeface="Japan"/>
              </a:rPr>
              <a:t>El riesgo de padecer determinadas patologías en la vida adulta está influenciado por el desarrollo temprano.</a:t>
            </a:r>
          </a:p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</a:pPr>
            <a:endParaRPr lang="es-ES_tradnl" sz="2000">
              <a:solidFill>
                <a:srgbClr val="FFC000"/>
              </a:solidFill>
              <a:latin typeface="Japan"/>
            </a:endParaRPr>
          </a:p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</a:pPr>
            <a:r>
              <a:rPr lang="es-ES_tradnl" sz="2000">
                <a:solidFill>
                  <a:srgbClr val="FFC000"/>
                </a:solidFill>
                <a:latin typeface="Japan"/>
              </a:rPr>
              <a:t>Existe creciente evidencia que la «programación fetal» influye diversos tejidos y sistemas. </a:t>
            </a:r>
          </a:p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</a:pPr>
            <a:endParaRPr lang="es-ES_tradnl" sz="2000">
              <a:solidFill>
                <a:srgbClr val="FFC000"/>
              </a:solidFill>
              <a:latin typeface="Japan"/>
            </a:endParaRPr>
          </a:p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</a:pPr>
            <a:endParaRPr lang="es-ES_tradnl" sz="2000">
              <a:solidFill>
                <a:srgbClr val="FFC000"/>
              </a:solidFill>
              <a:latin typeface="Japan"/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6300788" y="5876925"/>
            <a:ext cx="2157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s-ES_tradnl" sz="1400" b="1">
                <a:solidFill>
                  <a:srgbClr val="FFC000"/>
                </a:solidFill>
              </a:rPr>
              <a:t>Godfrey &amp; Barker, 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393825" y="684213"/>
            <a:ext cx="6346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rgbClr val="FFFF99"/>
                </a:solidFill>
                <a:latin typeface="Verdana" pitchFamily="34" charset="0"/>
              </a:rPr>
              <a:t>¿Cuáles son los mecanismos que llevan </a:t>
            </a:r>
          </a:p>
          <a:p>
            <a:pPr algn="ctr"/>
            <a:r>
              <a:rPr lang="es-ES">
                <a:solidFill>
                  <a:srgbClr val="FFFF99"/>
                </a:solidFill>
                <a:latin typeface="Verdana" pitchFamily="34" charset="0"/>
              </a:rPr>
              <a:t>a la programación fetal?</a:t>
            </a:r>
          </a:p>
        </p:txBody>
      </p:sp>
      <p:pic>
        <p:nvPicPr>
          <p:cNvPr id="20483" name="Picture 5" descr="ROLLOS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00213"/>
            <a:ext cx="59039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58775" y="2532063"/>
            <a:ext cx="8424863" cy="1003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" b="1">
                <a:solidFill>
                  <a:srgbClr val="FFFF99"/>
                </a:solidFill>
              </a:rPr>
              <a:t>EPIGENÉTICA COMO MECANISMO DEL  ORIGEN TEMPRANO DE LA SALUD Y ENFERMEDAD</a:t>
            </a:r>
            <a:endParaRPr lang="en-US" b="1">
              <a:solidFill>
                <a:srgbClr val="FFFF99"/>
              </a:solidFill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295400" y="4494213"/>
            <a:ext cx="65166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_tradnl" sz="2000">
                <a:solidFill>
                  <a:srgbClr val="FFFF99"/>
                </a:solidFill>
              </a:rPr>
              <a:t>Paola Casanello MSc, PhD</a:t>
            </a:r>
          </a:p>
          <a:p>
            <a:pPr algn="ctr">
              <a:lnSpc>
                <a:spcPct val="120000"/>
              </a:lnSpc>
            </a:pPr>
            <a:r>
              <a:rPr lang="es-ES_tradnl" sz="1800">
                <a:solidFill>
                  <a:srgbClr val="FFFF99"/>
                </a:solidFill>
              </a:rPr>
              <a:t>División de Obstetricia y Ginecología</a:t>
            </a:r>
          </a:p>
          <a:p>
            <a:pPr algn="ctr">
              <a:lnSpc>
                <a:spcPct val="120000"/>
              </a:lnSpc>
            </a:pPr>
            <a:r>
              <a:rPr lang="es-ES_tradnl" sz="1800">
                <a:solidFill>
                  <a:srgbClr val="FFFF99"/>
                </a:solidFill>
              </a:rPr>
              <a:t>Escuela de Medicina</a:t>
            </a:r>
          </a:p>
          <a:p>
            <a:pPr algn="ctr">
              <a:lnSpc>
                <a:spcPct val="120000"/>
              </a:lnSpc>
            </a:pPr>
            <a:r>
              <a:rPr lang="es-ES_tradnl" sz="1800">
                <a:solidFill>
                  <a:srgbClr val="FFFF99"/>
                </a:solidFill>
              </a:rPr>
              <a:t>Pontificia Universidad Católica de Chile</a:t>
            </a:r>
            <a:endParaRPr lang="es-ES_tradnl" sz="1800" u="sng">
              <a:solidFill>
                <a:srgbClr val="FFFF9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s-ES_tradnl" sz="1800" u="sng">
                <a:solidFill>
                  <a:srgbClr val="FFFF99"/>
                </a:solidFill>
              </a:rPr>
              <a:t>pcasane@med.puc.cl</a:t>
            </a:r>
            <a:endParaRPr lang="en-GB" sz="1800" u="sng">
              <a:solidFill>
                <a:srgbClr val="FFFF99"/>
              </a:solidFill>
            </a:endParaRPr>
          </a:p>
        </p:txBody>
      </p:sp>
      <p:pic>
        <p:nvPicPr>
          <p:cNvPr id="3076" name="Picture 16" descr="logoU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549275"/>
            <a:ext cx="11588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6726238" y="315913"/>
            <a:ext cx="2166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>
                <a:solidFill>
                  <a:srgbClr val="FFFFCC"/>
                </a:solidFill>
              </a:rPr>
              <a:t>Curso DOHaD</a:t>
            </a:r>
          </a:p>
          <a:p>
            <a:r>
              <a:rPr lang="es-ES_tradnl" sz="1400">
                <a:solidFill>
                  <a:srgbClr val="FFFFCC"/>
                </a:solidFill>
              </a:rPr>
              <a:t>Facultad de Medicina</a:t>
            </a:r>
          </a:p>
          <a:p>
            <a:r>
              <a:rPr lang="es-ES_tradnl" sz="1400">
                <a:solidFill>
                  <a:srgbClr val="FFFFCC"/>
                </a:solidFill>
              </a:rPr>
              <a:t>Universidad de Antioquia</a:t>
            </a:r>
          </a:p>
          <a:p>
            <a:r>
              <a:rPr lang="es-ES_tradnl" sz="1400">
                <a:solidFill>
                  <a:srgbClr val="FFFFCC"/>
                </a:solidFill>
              </a:rPr>
              <a:t>Medellín, Colombia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2337" r="13640" b="17203"/>
          <a:stretch>
            <a:fillRect/>
          </a:stretch>
        </p:blipFill>
        <p:spPr bwMode="auto">
          <a:xfrm>
            <a:off x="1908175" y="1196975"/>
            <a:ext cx="54006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927850" y="6610350"/>
            <a:ext cx="2252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FFFF99"/>
                </a:solidFill>
              </a:rPr>
              <a:t>Fowden et al, Physiology 2006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7963" y="115888"/>
            <a:ext cx="8713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FFFF99"/>
                </a:solidFill>
                <a:latin typeface="Verdana" pitchFamily="34" charset="0"/>
              </a:rPr>
              <a:t>Procesos celulares que pueden ser programados por el ambiente intrauterino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ChangeArrowheads="1"/>
          </p:cNvSpPr>
          <p:nvPr/>
        </p:nvSpPr>
        <p:spPr bwMode="auto">
          <a:xfrm>
            <a:off x="0" y="1196975"/>
            <a:ext cx="9144000" cy="47529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3708400" y="1395413"/>
            <a:ext cx="1746250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/>
              <a:t>Genotipo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1549400" y="2603500"/>
            <a:ext cx="5975350" cy="519113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/>
              <a:t>Placticidad durante el desarrollo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2411413" y="4203700"/>
            <a:ext cx="4248150" cy="51911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/>
              <a:t>Fenotipo del adulto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4500563" y="2043113"/>
            <a:ext cx="0" cy="4318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4500563" y="3411538"/>
            <a:ext cx="0" cy="6477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 rot="-5400000">
            <a:off x="-1077912" y="3460750"/>
            <a:ext cx="3332162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latin typeface="Verdana" pitchFamily="34" charset="0"/>
              </a:rPr>
              <a:t>Medioambiente</a:t>
            </a: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900113" y="2851150"/>
            <a:ext cx="431800" cy="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900113" y="4435475"/>
            <a:ext cx="1223962" cy="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 rot="5400000">
            <a:off x="6854825" y="3551238"/>
            <a:ext cx="3259137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latin typeface="Verdana" pitchFamily="34" charset="0"/>
              </a:rPr>
              <a:t>Medioambiente</a:t>
            </a:r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 flipH="1">
            <a:off x="7667625" y="2851150"/>
            <a:ext cx="503238" cy="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H="1">
            <a:off x="6948488" y="4473575"/>
            <a:ext cx="1152525" cy="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2700338" y="252413"/>
            <a:ext cx="380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FF99"/>
                </a:solidFill>
                <a:latin typeface="Verdana" pitchFamily="34" charset="0"/>
              </a:rPr>
              <a:t>Biología de la evolución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ocusts2"/>
          <p:cNvPicPr>
            <a:picLocks noChangeAspect="1" noChangeArrowheads="1"/>
          </p:cNvPicPr>
          <p:nvPr/>
        </p:nvPicPr>
        <p:blipFill>
          <a:blip r:embed="rId2"/>
          <a:srcRect r="4314"/>
          <a:stretch>
            <a:fillRect/>
          </a:stretch>
        </p:blipFill>
        <p:spPr bwMode="auto">
          <a:xfrm>
            <a:off x="1403350" y="1997075"/>
            <a:ext cx="6408738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430338" y="806450"/>
            <a:ext cx="6165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FF99"/>
                </a:solidFill>
                <a:latin typeface="Verdana" pitchFamily="34" charset="0"/>
              </a:rPr>
              <a:t>El fenotipo de la langosta depende del </a:t>
            </a:r>
          </a:p>
          <a:p>
            <a:pPr algn="ctr"/>
            <a:r>
              <a:rPr lang="en-GB">
                <a:solidFill>
                  <a:srgbClr val="FFFF99"/>
                </a:solidFill>
                <a:latin typeface="Verdana" pitchFamily="34" charset="0"/>
              </a:rPr>
              <a:t>ambiente “social” materno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1776413" y="4818063"/>
            <a:ext cx="2508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FF99"/>
                </a:solidFill>
              </a:rPr>
              <a:t>Madre </a:t>
            </a:r>
            <a:r>
              <a:rPr lang="es-ES" u="sng">
                <a:solidFill>
                  <a:srgbClr val="FFFF99"/>
                </a:solidFill>
              </a:rPr>
              <a:t>solitaria</a:t>
            </a:r>
          </a:p>
          <a:p>
            <a:r>
              <a:rPr lang="es-ES">
                <a:solidFill>
                  <a:srgbClr val="FFFF99"/>
                </a:solidFill>
              </a:rPr>
              <a:t>al momento de </a:t>
            </a:r>
          </a:p>
          <a:p>
            <a:r>
              <a:rPr lang="es-ES">
                <a:solidFill>
                  <a:srgbClr val="FFFF99"/>
                </a:solidFill>
              </a:rPr>
              <a:t>poner los huevos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5232400" y="4833938"/>
            <a:ext cx="2508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FF99"/>
                </a:solidFill>
              </a:rPr>
              <a:t>Madre </a:t>
            </a:r>
            <a:r>
              <a:rPr lang="es-ES" u="sng">
                <a:solidFill>
                  <a:srgbClr val="FFFF99"/>
                </a:solidFill>
              </a:rPr>
              <a:t>gregaria</a:t>
            </a:r>
          </a:p>
          <a:p>
            <a:r>
              <a:rPr lang="es-ES">
                <a:solidFill>
                  <a:srgbClr val="FFFF99"/>
                </a:solidFill>
              </a:rPr>
              <a:t>al momento de </a:t>
            </a:r>
          </a:p>
          <a:p>
            <a:r>
              <a:rPr lang="es-ES">
                <a:solidFill>
                  <a:srgbClr val="FFFF99"/>
                </a:solidFill>
              </a:rPr>
              <a:t>poner los huevos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20031238050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5600"/>
            <a:ext cx="6477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79388" y="5011738"/>
            <a:ext cx="8964612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ES" sz="2000">
                <a:solidFill>
                  <a:srgbClr val="FFFF99"/>
                </a:solidFill>
              </a:rPr>
              <a:t>La forma y abundancia de sus hojas depende de si está (a) Parcialmente sumergida en el agua, (b) completamente terrestre, o (c) completamente sumergida. </a:t>
            </a:r>
          </a:p>
          <a:p>
            <a:pPr marL="342900" indent="-342900">
              <a:buFontTx/>
              <a:buAutoNum type="alphaLcParenBoth"/>
            </a:pPr>
            <a:endParaRPr lang="es-ES" sz="2000">
              <a:solidFill>
                <a:srgbClr val="FFFF99"/>
              </a:solidFill>
            </a:endParaRPr>
          </a:p>
          <a:p>
            <a:pPr marL="342900" indent="-342900" algn="r"/>
            <a:r>
              <a:rPr lang="es-ES" sz="1800">
                <a:solidFill>
                  <a:srgbClr val="FFFF99"/>
                </a:solidFill>
              </a:rPr>
              <a:t>Tomado de </a:t>
            </a:r>
            <a:r>
              <a:rPr lang="es-ES" sz="1800" i="1">
                <a:solidFill>
                  <a:srgbClr val="FFFF99"/>
                </a:solidFill>
              </a:rPr>
              <a:t>Developmental Plasticity and Evolution.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107950" y="303213"/>
            <a:ext cx="9001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FFFF99"/>
                </a:solidFill>
                <a:latin typeface="Verdana" pitchFamily="34" charset="0"/>
              </a:rPr>
              <a:t>El fenotipo expresado por la </a:t>
            </a:r>
            <a:r>
              <a:rPr lang="es-ES" i="1">
                <a:solidFill>
                  <a:srgbClr val="FFFF99"/>
                </a:solidFill>
                <a:latin typeface="Verdana" pitchFamily="34" charset="0"/>
              </a:rPr>
              <a:t>Sagittaria sagittifolia</a:t>
            </a:r>
            <a:r>
              <a:rPr lang="es-ES">
                <a:solidFill>
                  <a:srgbClr val="FFFF99"/>
                </a:solidFill>
                <a:latin typeface="Verdana" pitchFamily="34" charset="0"/>
              </a:rPr>
              <a:t> depende de las condiciones ambientales a la que está expuesta.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77057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05613" y="6451600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>
                <a:solidFill>
                  <a:srgbClr val="FFFF99"/>
                </a:solidFill>
              </a:rPr>
              <a:t>Hanson &amp; Gluckman, 2008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882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FFFF99"/>
                </a:solidFill>
                <a:latin typeface="Verdana" pitchFamily="34" charset="0"/>
              </a:rPr>
              <a:t>Respuesta predictiva-adaptativa – La teoría de DOHaD de la adaptación fetal humana.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514350"/>
            <a:ext cx="8431213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299325" y="6508750"/>
            <a:ext cx="180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>
                <a:solidFill>
                  <a:srgbClr val="FFFF99"/>
                </a:solidFill>
              </a:rPr>
              <a:t>McMillen et al.,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717550"/>
            <a:ext cx="83947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299325" y="6508750"/>
            <a:ext cx="180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>
                <a:solidFill>
                  <a:srgbClr val="FFFF99"/>
                </a:solidFill>
              </a:rPr>
              <a:t>McMillen et al.,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etal_diabetes 22_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922" t="21590" b="7841"/>
          <a:stretch>
            <a:fillRect/>
          </a:stretch>
        </p:blipFill>
        <p:spPr bwMode="auto">
          <a:xfrm>
            <a:off x="1181100" y="1560513"/>
            <a:ext cx="6780213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85938" y="388938"/>
            <a:ext cx="55245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FF99"/>
                </a:solidFill>
                <a:latin typeface="Verdana" pitchFamily="34" charset="0"/>
              </a:rPr>
              <a:t>Mecanismos de programación fetal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03250" y="188913"/>
            <a:ext cx="80010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>
                <a:solidFill>
                  <a:srgbClr val="FFFF99"/>
                </a:solidFill>
                <a:latin typeface="Verdana" pitchFamily="34" charset="0"/>
              </a:rPr>
              <a:t>Programación de la fisiología placentaria</a:t>
            </a: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6870700" y="6478588"/>
            <a:ext cx="1844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s-ES_tradnl" sz="1400">
                <a:solidFill>
                  <a:srgbClr val="FFC000"/>
                </a:solidFill>
              </a:rPr>
              <a:t>Krause et al., 2009a</a:t>
            </a:r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3"/>
          <a:srcRect l="5127" t="7813" r="2588" b="3320"/>
          <a:stretch>
            <a:fillRect/>
          </a:stretch>
        </p:blipFill>
        <p:spPr bwMode="auto">
          <a:xfrm>
            <a:off x="714375" y="692150"/>
            <a:ext cx="7786688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672263" y="6503988"/>
            <a:ext cx="2087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>
                <a:solidFill>
                  <a:srgbClr val="FFFF99"/>
                </a:solidFill>
              </a:rPr>
              <a:t>Krause et al., CVP 2008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882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FFFF99"/>
                </a:solidFill>
                <a:latin typeface="Verdana" pitchFamily="34" charset="0"/>
              </a:rPr>
              <a:t>Los mecanismos epigenéticos controlan </a:t>
            </a:r>
          </a:p>
          <a:p>
            <a:r>
              <a:rPr lang="es-ES_tradnl">
                <a:solidFill>
                  <a:srgbClr val="FFFF99"/>
                </a:solidFill>
                <a:latin typeface="Verdana" pitchFamily="34" charset="0"/>
              </a:rPr>
              <a:t>					la expresión de genes</a:t>
            </a:r>
          </a:p>
        </p:txBody>
      </p:sp>
      <p:pic>
        <p:nvPicPr>
          <p:cNvPr id="30724" name="Picture 4" descr="Fig 2 (111108)Final"/>
          <p:cNvPicPr>
            <a:picLocks noChangeAspect="1" noChangeArrowheads="1"/>
          </p:cNvPicPr>
          <p:nvPr/>
        </p:nvPicPr>
        <p:blipFill>
          <a:blip r:embed="rId2"/>
          <a:srcRect l="972" b="3256"/>
          <a:stretch>
            <a:fillRect/>
          </a:stretch>
        </p:blipFill>
        <p:spPr bwMode="auto">
          <a:xfrm>
            <a:off x="1042988" y="1195388"/>
            <a:ext cx="72739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4645025" y="476250"/>
            <a:ext cx="38877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‘</a:t>
            </a:r>
            <a:r>
              <a:rPr lang="en-GB" i="1">
                <a:solidFill>
                  <a:srgbClr val="FF9933"/>
                </a:solidFill>
                <a:latin typeface="Verdana" pitchFamily="34" charset="0"/>
              </a:rPr>
              <a:t>Programación’</a:t>
            </a:r>
          </a:p>
          <a:p>
            <a:pPr>
              <a:defRPr/>
            </a:pPr>
            <a:endParaRPr lang="en-GB" i="1">
              <a:solidFill>
                <a:srgbClr val="FF9933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GB">
                <a:solidFill>
                  <a:srgbClr val="FFFF00"/>
                </a:solidFill>
                <a:latin typeface="Verdana" pitchFamily="34" charset="0"/>
              </a:rPr>
              <a:t>Proceso a través del cual un estímulo o insulto establece una</a:t>
            </a:r>
            <a:r>
              <a:rPr lang="en-GB" i="1">
                <a:solidFill>
                  <a:srgbClr val="FFFF00"/>
                </a:solidFill>
                <a:latin typeface="Verdana" pitchFamily="34" charset="0"/>
              </a:rPr>
              <a:t> respuesta permanente</a:t>
            </a:r>
          </a:p>
          <a:p>
            <a:pPr>
              <a:defRPr/>
            </a:pPr>
            <a:endParaRPr lang="en-GB" i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43438" y="3522663"/>
            <a:ext cx="39862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Verdana" pitchFamily="34" charset="0"/>
              </a:rPr>
              <a:t>La exposición durante un </a:t>
            </a:r>
            <a:r>
              <a:rPr lang="en-GB" i="1">
                <a:solidFill>
                  <a:srgbClr val="FFFF00"/>
                </a:solidFill>
                <a:latin typeface="Verdana" pitchFamily="34" charset="0"/>
              </a:rPr>
              <a:t>período crítico</a:t>
            </a:r>
            <a:r>
              <a:rPr lang="en-GB">
                <a:solidFill>
                  <a:schemeClr val="bg1"/>
                </a:solidFill>
                <a:latin typeface="Verdana" pitchFamily="34" charset="0"/>
              </a:rPr>
              <a:t> del desarrollo puede influir sobre la función metabólica fisiológica </a:t>
            </a:r>
          </a:p>
          <a:p>
            <a:r>
              <a:rPr lang="en-GB">
                <a:solidFill>
                  <a:schemeClr val="bg1"/>
                </a:solidFill>
                <a:latin typeface="Verdana" pitchFamily="34" charset="0"/>
              </a:rPr>
              <a:t>en la vida adulta.</a:t>
            </a:r>
          </a:p>
        </p:txBody>
      </p:sp>
      <p:pic>
        <p:nvPicPr>
          <p:cNvPr id="4100" name="Picture 4" descr="Fetal_diabetes 05_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6559" r="31769"/>
          <a:stretch>
            <a:fillRect/>
          </a:stretch>
        </p:blipFill>
        <p:spPr bwMode="auto">
          <a:xfrm>
            <a:off x="747713" y="476250"/>
            <a:ext cx="3265487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1 Imagen" descr="Fig 1 Krause et al 2009 (110609).jpg"/>
          <p:cNvPicPr>
            <a:picLocks noChangeAspect="1"/>
          </p:cNvPicPr>
          <p:nvPr/>
        </p:nvPicPr>
        <p:blipFill>
          <a:blip r:embed="rId3"/>
          <a:srcRect l="1563" t="9375" r="2344" b="12500"/>
          <a:stretch>
            <a:fillRect/>
          </a:stretch>
        </p:blipFill>
        <p:spPr bwMode="auto">
          <a:xfrm>
            <a:off x="571500" y="1285875"/>
            <a:ext cx="8072438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531813" y="357188"/>
            <a:ext cx="8001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 sz="2500">
                <a:solidFill>
                  <a:srgbClr val="FFFF99"/>
                </a:solidFill>
                <a:latin typeface="Verdana" pitchFamily="34" charset="0"/>
              </a:rPr>
              <a:t>Epigenética: procesos, mecanismos y efectos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6981825" y="6364288"/>
            <a:ext cx="183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s-ES_tradnl" sz="1400">
                <a:solidFill>
                  <a:srgbClr val="FFFF99"/>
                </a:solidFill>
              </a:rPr>
              <a:t>Krause et al., 2009b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7145338" y="6437313"/>
            <a:ext cx="1747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s-ES_tradnl" sz="1400">
                <a:solidFill>
                  <a:srgbClr val="FFFF99"/>
                </a:solidFill>
              </a:rPr>
              <a:t>Matouk et al., 2008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50825" y="188913"/>
            <a:ext cx="88931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>
                <a:solidFill>
                  <a:srgbClr val="FFFF99"/>
                </a:solidFill>
                <a:latin typeface="Verdana" pitchFamily="34" charset="0"/>
              </a:rPr>
              <a:t>Epigenética: principales mecanismos y</a:t>
            </a:r>
          </a:p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>
                <a:solidFill>
                  <a:srgbClr val="FFFF99"/>
                </a:solidFill>
                <a:latin typeface="Verdana" pitchFamily="34" charset="0"/>
              </a:rPr>
              <a:t>				sus efectos sobre la transcripción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224088" y="1171575"/>
            <a:ext cx="46958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286000" y="1973263"/>
            <a:ext cx="4446588" cy="276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_tradnl" sz="1800"/>
          </a:p>
        </p:txBody>
      </p:sp>
      <p:sp>
        <p:nvSpPr>
          <p:cNvPr id="12" name="11 Rectángulo"/>
          <p:cNvSpPr/>
          <p:nvPr/>
        </p:nvSpPr>
        <p:spPr>
          <a:xfrm>
            <a:off x="2281238" y="5268913"/>
            <a:ext cx="4446587" cy="636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_tradnl" sz="1800"/>
          </a:p>
        </p:txBody>
      </p:sp>
      <p:sp>
        <p:nvSpPr>
          <p:cNvPr id="13" name="12 Rectángulo"/>
          <p:cNvSpPr/>
          <p:nvPr/>
        </p:nvSpPr>
        <p:spPr>
          <a:xfrm>
            <a:off x="2281238" y="2276475"/>
            <a:ext cx="4446587" cy="29527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_tradnl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00063" y="357188"/>
            <a:ext cx="80724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>
                <a:solidFill>
                  <a:srgbClr val="FFFF99"/>
                </a:solidFill>
                <a:latin typeface="Verdana" pitchFamily="34" charset="0"/>
              </a:rPr>
              <a:t>Epigenética &amp; RCIU: mecanismos de programación en hepatocitos </a:t>
            </a:r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7259638" y="6505575"/>
            <a:ext cx="1776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s-ES_tradnl" sz="1400">
                <a:solidFill>
                  <a:srgbClr val="FFFF99"/>
                </a:solidFill>
              </a:rPr>
              <a:t>Lillycrop et al., 2005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 t="19705" r="47348"/>
          <a:stretch>
            <a:fillRect/>
          </a:stretch>
        </p:blipFill>
        <p:spPr bwMode="auto">
          <a:xfrm>
            <a:off x="1482725" y="1500188"/>
            <a:ext cx="596900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27138"/>
            <a:ext cx="8439150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300788" y="6477000"/>
            <a:ext cx="2771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>
                <a:solidFill>
                  <a:srgbClr val="FFFF99"/>
                </a:solidFill>
              </a:rPr>
              <a:t>Gluckman et al., NEJM 2008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66725" y="63500"/>
            <a:ext cx="82819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FFFF99"/>
                </a:solidFill>
                <a:latin typeface="Verdana" pitchFamily="34" charset="0"/>
              </a:rPr>
              <a:t>Fenotipo metabólico en ratas con desnutrición prenatal y cambios en la metilación en el promotor de algunos genes clave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978" name="Group 2"/>
          <p:cNvGraphicFramePr>
            <a:graphicFrameLocks noGrp="1"/>
          </p:cNvGraphicFramePr>
          <p:nvPr/>
        </p:nvGraphicFramePr>
        <p:xfrm>
          <a:off x="250825" y="1785938"/>
          <a:ext cx="8640763" cy="3694112"/>
        </p:xfrm>
        <a:graphic>
          <a:graphicData uri="http://schemas.openxmlformats.org/drawingml/2006/table">
            <a:tbl>
              <a:tblPr/>
              <a:tblGrid>
                <a:gridCol w="2376488"/>
                <a:gridCol w="3457575"/>
                <a:gridCol w="28067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Mecanismo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Proceso Modulado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Referencias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9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Metilación del DNA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Acetilación de Histonas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Metilación de Histonas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Diferenciación de células precursoras de endotelio </a:t>
                      </a:r>
                      <a:r>
                        <a:rPr kumimoji="0" lang="es-ES_tradnl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 vitro</a:t>
                      </a: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 </a:t>
                      </a:r>
                      <a:r>
                        <a:rPr kumimoji="0" lang="es-ES_tradnl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 vivo</a:t>
                      </a: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Activación de genes tejido-específicos.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Angiogénesis en respuesta a hipoxia, VEGF y estrés tangencial.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Diferenciación en respuesta a  VEGF.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Expresión constitutiva de genes  tejido-específicos.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Angiogénesis.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Respuesta pro-inflamatoria inducida por glucosa.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Expresión constitutiva de genes tejido-específicos.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Chan et al., 2004;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Lagarkova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et. al., 2008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Kim et al., 2001;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Deroanne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et al., 2002;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Rossig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et al., 2002;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Jahroudi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2003;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Illi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et al., 2005;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Zeng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et al., 2006;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Peng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&amp; </a:t>
                      </a: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Wu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et al., 2005.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Diehl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et al., 2007;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Fish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&amp; </a:t>
                      </a: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Marsden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2006;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El-Osta et al., 2008.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56" name="Rectangle 7"/>
          <p:cNvSpPr>
            <a:spLocks noChangeArrowheads="1"/>
          </p:cNvSpPr>
          <p:nvPr/>
        </p:nvSpPr>
        <p:spPr bwMode="auto">
          <a:xfrm>
            <a:off x="5929313" y="5929313"/>
            <a:ext cx="295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s-ES_tradnl" sz="1400" b="1">
                <a:solidFill>
                  <a:srgbClr val="FFFF99"/>
                </a:solidFill>
              </a:rPr>
              <a:t>Adaptado de Krause et al., 2009b</a:t>
            </a:r>
          </a:p>
        </p:txBody>
      </p:sp>
      <p:sp>
        <p:nvSpPr>
          <p:cNvPr id="35857" name="Rectangle 2"/>
          <p:cNvSpPr>
            <a:spLocks noChangeArrowheads="1"/>
          </p:cNvSpPr>
          <p:nvPr/>
        </p:nvSpPr>
        <p:spPr bwMode="auto">
          <a:xfrm>
            <a:off x="500063" y="357188"/>
            <a:ext cx="79295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 sz="2500">
                <a:solidFill>
                  <a:srgbClr val="FFFF99"/>
                </a:solidFill>
                <a:latin typeface="Verdana" pitchFamily="34" charset="0"/>
              </a:rPr>
              <a:t>Epigenética: efectos en las células endoteliales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portland river 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292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DOHaD 2011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57200" y="914400"/>
            <a:ext cx="7135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7</a:t>
            </a:r>
            <a:r>
              <a:rPr lang="en-US" sz="28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World Congress on </a:t>
            </a: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Developmental Origins of Health and Disease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384550" y="1989138"/>
            <a:ext cx="4200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September 18-21, 2011</a:t>
            </a:r>
          </a:p>
          <a:p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PORTLAND, OREGON  USA</a:t>
            </a:r>
          </a:p>
          <a:p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Marriott, Downtown Waterfront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4017963" y="6140450"/>
            <a:ext cx="4068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OHSU Heart Research Center</a:t>
            </a:r>
          </a:p>
          <a:p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Greater Oregon March of Dimes</a:t>
            </a:r>
          </a:p>
        </p:txBody>
      </p:sp>
      <p:pic>
        <p:nvPicPr>
          <p:cNvPr id="36871" name="Picture 9" descr="bw_DOHaD_small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8475" y="5614988"/>
            <a:ext cx="919163" cy="1143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4716463" y="260350"/>
            <a:ext cx="4356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FF0000"/>
                </a:solidFill>
              </a:rPr>
              <a:t>www.dohad2011.org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107950" y="2708275"/>
            <a:ext cx="90360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i="1">
                <a:solidFill>
                  <a:srgbClr val="FFFF00"/>
                </a:solidFill>
              </a:rPr>
              <a:t>División de Obstetricia y Ginecología, Facultad de Medicina, PUC</a:t>
            </a:r>
          </a:p>
          <a:p>
            <a:r>
              <a:rPr lang="en-GB" sz="1400">
                <a:solidFill>
                  <a:srgbClr val="92D050"/>
                </a:solidFill>
              </a:rPr>
              <a:t>Jorge Carvajal	Fernando Abarzúa	Juan Pedro Kusanovic	Cristián Belmar</a:t>
            </a:r>
          </a:p>
          <a:p>
            <a:endParaRPr lang="en-GB" sz="1400" i="1">
              <a:solidFill>
                <a:srgbClr val="FFFF00"/>
              </a:solidFill>
            </a:endParaRPr>
          </a:p>
          <a:p>
            <a:r>
              <a:rPr lang="en-GB" sz="1400" b="1" i="1">
                <a:solidFill>
                  <a:srgbClr val="FFFF00"/>
                </a:solidFill>
              </a:rPr>
              <a:t>Laboratorio de Investigación en Perinatología     Laboratorio de Fisiología Celular y Molecular </a:t>
            </a:r>
          </a:p>
          <a:p>
            <a:r>
              <a:rPr lang="en-GB" sz="1400">
                <a:solidFill>
                  <a:srgbClr val="92D050"/>
                </a:solidFill>
              </a:rPr>
              <a:t>Catalina Prieto 	Luis Sobrevia	Enrique Guzmán</a:t>
            </a:r>
          </a:p>
          <a:p>
            <a:r>
              <a:rPr lang="en-GB" sz="1400">
                <a:solidFill>
                  <a:srgbClr val="92D050"/>
                </a:solidFill>
              </a:rPr>
              <a:t>Bernardo Krause	Andrea Leiva	Carlos Salomón</a:t>
            </a:r>
          </a:p>
          <a:p>
            <a:r>
              <a:rPr lang="en-GB" sz="1400">
                <a:solidFill>
                  <a:srgbClr val="92D050"/>
                </a:solidFill>
              </a:rPr>
              <a:t>Ernesto Muñoz	Fabián Pardo	Pablo Arroyo</a:t>
            </a:r>
          </a:p>
          <a:p>
            <a:r>
              <a:rPr lang="en-GB" sz="1400">
                <a:solidFill>
                  <a:srgbClr val="92D050"/>
                </a:solidFill>
              </a:rPr>
              <a:t>Andrés Caniuguir	Carlos Puebla	Alejandra Acevedo</a:t>
            </a:r>
          </a:p>
          <a:p>
            <a:r>
              <a:rPr lang="en-GB" sz="1400">
                <a:solidFill>
                  <a:srgbClr val="92D050"/>
                </a:solidFill>
              </a:rPr>
              <a:t>Freddy Navarro	Francisco Westermeier 	Ninoska Muñoz</a:t>
            </a:r>
          </a:p>
          <a:p>
            <a:endParaRPr lang="en-GB" sz="1400">
              <a:solidFill>
                <a:srgbClr val="FFFF00"/>
              </a:solidFill>
            </a:endParaRPr>
          </a:p>
          <a:p>
            <a:r>
              <a:rPr lang="en-GB" sz="1400" b="1" i="1">
                <a:solidFill>
                  <a:srgbClr val="FFFF00"/>
                </a:solidFill>
              </a:rPr>
              <a:t>Colaboradores Nacionales</a:t>
            </a:r>
            <a:r>
              <a:rPr lang="en-GB" sz="1400">
                <a:solidFill>
                  <a:srgbClr val="FFFF00"/>
                </a:solidFill>
              </a:rPr>
              <a:t>	</a:t>
            </a:r>
          </a:p>
          <a:p>
            <a:r>
              <a:rPr lang="en-GB" sz="1400">
                <a:solidFill>
                  <a:srgbClr val="92D050"/>
                </a:solidFill>
              </a:rPr>
              <a:t>Rodrigo Iturriaga	Andrea Miyasaka	Francisco Mardones</a:t>
            </a:r>
          </a:p>
          <a:p>
            <a:r>
              <a:rPr lang="en-GB" sz="1400">
                <a:solidFill>
                  <a:srgbClr val="FFFF00"/>
                </a:solidFill>
              </a:rPr>
              <a:t>	</a:t>
            </a:r>
          </a:p>
          <a:p>
            <a:r>
              <a:rPr lang="en-GB" sz="1400" b="1" i="1">
                <a:solidFill>
                  <a:srgbClr val="FFFF00"/>
                </a:solidFill>
              </a:rPr>
              <a:t>Colaboradores Internacionales			Financiamiento</a:t>
            </a:r>
          </a:p>
          <a:p>
            <a:r>
              <a:rPr lang="en-GB" sz="1400">
                <a:solidFill>
                  <a:srgbClr val="92D050"/>
                </a:solidFill>
              </a:rPr>
              <a:t>Mark Hanson (Southampton University, UK) 		FONDECYT 1080543, 1110977 </a:t>
            </a:r>
          </a:p>
          <a:p>
            <a:r>
              <a:rPr lang="en-GB" sz="1400">
                <a:solidFill>
                  <a:srgbClr val="92D050"/>
                </a:solidFill>
              </a:rPr>
              <a:t>Leslie Myatt (UTHSA, USA) 			Anillo ACT 73 (PIA-CONICYT)</a:t>
            </a:r>
          </a:p>
          <a:p>
            <a:r>
              <a:rPr lang="en-GB" sz="1400">
                <a:solidFill>
                  <a:srgbClr val="92D050"/>
                </a:solidFill>
              </a:rPr>
              <a:t>Gregory Rice (U Queensland, Australia) 		VRI-PUC</a:t>
            </a:r>
          </a:p>
          <a:p>
            <a:r>
              <a:rPr lang="en-GB" sz="1400">
                <a:solidFill>
                  <a:srgbClr val="92D050"/>
                </a:solidFill>
              </a:rPr>
              <a:t>					CONICYT- Becas Chile</a:t>
            </a:r>
            <a:endParaRPr lang="en-US" sz="1400">
              <a:solidFill>
                <a:srgbClr val="92D050"/>
              </a:solidFill>
            </a:endParaRPr>
          </a:p>
        </p:txBody>
      </p:sp>
      <p:pic>
        <p:nvPicPr>
          <p:cNvPr id="6" name="5 Imagen" descr="DSCN0320.JPG"/>
          <p:cNvPicPr>
            <a:picLocks noChangeAspect="1"/>
          </p:cNvPicPr>
          <p:nvPr/>
        </p:nvPicPr>
        <p:blipFill>
          <a:blip r:embed="rId2" cstate="print"/>
          <a:srcRect t="6951" r="9051" b="28129"/>
          <a:stretch>
            <a:fillRect/>
          </a:stretch>
        </p:blipFill>
        <p:spPr>
          <a:xfrm>
            <a:off x="1979712" y="116632"/>
            <a:ext cx="4656505" cy="24928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27088" y="2027238"/>
            <a:ext cx="7056437" cy="4168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9331" tIns="166635" bIns="166635" anchor="ctr">
            <a:spAutoFit/>
          </a:bodyPr>
          <a:lstStyle/>
          <a:p>
            <a:pPr algn="ctr" eaLnBrk="0" hangingPunct="0"/>
            <a:r>
              <a:rPr lang="en-US">
                <a:solidFill>
                  <a:schemeClr val="hlink"/>
                </a:solidFill>
                <a:latin typeface="Verdana" pitchFamily="34" charset="0"/>
                <a:hlinkClick r:id="rId2"/>
              </a:rPr>
              <a:t>FEATURED ARTICLE — NEWSWEEK,</a:t>
            </a:r>
          </a:p>
          <a:p>
            <a:pPr algn="ctr" eaLnBrk="0" hangingPunct="0"/>
            <a:r>
              <a:rPr lang="en-US">
                <a:solidFill>
                  <a:schemeClr val="hlink"/>
                </a:solidFill>
                <a:latin typeface="Verdana" pitchFamily="34" charset="0"/>
                <a:hlinkClick r:id="rId2"/>
              </a:rPr>
              <a:t>SEPT. 17, 2007</a:t>
            </a:r>
            <a:endParaRPr lang="en-US">
              <a:solidFill>
                <a:schemeClr val="hlink"/>
              </a:solidFill>
              <a:latin typeface="Verdana" pitchFamily="34" charset="0"/>
            </a:endParaRPr>
          </a:p>
          <a:p>
            <a:pPr algn="ctr" eaLnBrk="0" hangingPunct="0"/>
            <a:endParaRPr lang="en-US">
              <a:solidFill>
                <a:schemeClr val="hlink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b="1">
                <a:solidFill>
                  <a:srgbClr val="FF3300"/>
                </a:solidFill>
                <a:latin typeface="Verdana" pitchFamily="34" charset="0"/>
              </a:rPr>
              <a:t>Starting the Good Life in the Womb</a:t>
            </a:r>
          </a:p>
          <a:p>
            <a:pPr algn="ctr" eaLnBrk="0" hangingPunct="0"/>
            <a:endParaRPr lang="en-US">
              <a:solidFill>
                <a:srgbClr val="FF3300"/>
              </a:solidFill>
              <a:latin typeface="Verdana" pitchFamily="34" charset="0"/>
            </a:endParaRPr>
          </a:p>
          <a:p>
            <a:pPr algn="just" eaLnBrk="0" hangingPunct="0"/>
            <a:r>
              <a:rPr lang="en-US">
                <a:solidFill>
                  <a:srgbClr val="FFFF99"/>
                </a:solidFill>
                <a:latin typeface="Verdana" pitchFamily="34" charset="0"/>
              </a:rPr>
              <a:t>Pregnant women who eat right, watch their weight and stay active can actually improve their unborn babies' chances of growing into healthy adults.</a:t>
            </a:r>
          </a:p>
          <a:p>
            <a:pPr algn="ctr" eaLnBrk="0" hangingPunct="0"/>
            <a:endParaRPr lang="en-US" sz="3600">
              <a:solidFill>
                <a:srgbClr val="FFFF99"/>
              </a:solidFill>
              <a:latin typeface="Verdana" pitchFamily="34" charset="0"/>
            </a:endParaRPr>
          </a:p>
        </p:txBody>
      </p:sp>
      <p:pic>
        <p:nvPicPr>
          <p:cNvPr id="5123" name="Picture 3" descr="Professor David Bar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88913"/>
            <a:ext cx="17287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44563" y="839788"/>
            <a:ext cx="1466850" cy="78898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Exposición </a:t>
            </a:r>
          </a:p>
          <a:p>
            <a:pPr algn="ctr">
              <a:spcBef>
                <a:spcPct val="50000"/>
              </a:spcBef>
            </a:pPr>
            <a:r>
              <a:rPr lang="en-US" sz="1800" i="1"/>
              <a:t>in utero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7950" y="3457575"/>
            <a:ext cx="3241675" cy="59055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Marcador temprano de exposición: al momento de nacer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697038" y="1773238"/>
            <a:ext cx="0" cy="1600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2420938"/>
            <a:ext cx="21415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Efecto Inmediato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438400" y="1828800"/>
            <a:ext cx="5229225" cy="3184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779838" y="2852738"/>
            <a:ext cx="38290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Efecto retardado  </a:t>
            </a:r>
            <a:r>
              <a:rPr lang="en-US" sz="1600">
                <a:sym typeface="Symbol" pitchFamily="18" charset="2"/>
              </a:rPr>
              <a:t> período de latencia</a:t>
            </a:r>
            <a:endParaRPr lang="en-US" sz="160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716463" y="5861050"/>
            <a:ext cx="4103687" cy="376238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Enfermedad-----------------------------</a:t>
            </a:r>
            <a:r>
              <a:rPr lang="en-US" sz="1800">
                <a:sym typeface="Wingdings" pitchFamily="2" charset="2"/>
              </a:rPr>
              <a:t></a:t>
            </a:r>
            <a:endParaRPr lang="en-US" sz="1800"/>
          </a:p>
        </p:txBody>
      </p:sp>
      <p:sp>
        <p:nvSpPr>
          <p:cNvPr id="6153" name="Arc 9"/>
          <p:cNvSpPr>
            <a:spLocks/>
          </p:cNvSpPr>
          <p:nvPr/>
        </p:nvSpPr>
        <p:spPr bwMode="auto">
          <a:xfrm rot="5400000" flipV="1">
            <a:off x="1943100" y="4152900"/>
            <a:ext cx="1295400" cy="2286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41338" y="560705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Estudios Epidemiológicos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132138" y="4873625"/>
            <a:ext cx="2925762" cy="6429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Marcador tardío de exposición: en edad juvenil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368425" y="234950"/>
            <a:ext cx="651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99"/>
                </a:solidFill>
                <a:latin typeface="Verdana" pitchFamily="34" charset="0"/>
              </a:rPr>
              <a:t>Patrón temporal de la </a:t>
            </a:r>
            <a:r>
              <a:rPr lang="en-GB" i="1">
                <a:solidFill>
                  <a:srgbClr val="FFFF99"/>
                </a:solidFill>
                <a:latin typeface="Verdana" pitchFamily="34" charset="0"/>
              </a:rPr>
              <a:t>programación fetal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7213" t="12392" r="6403" b="5478"/>
          <a:stretch>
            <a:fillRect/>
          </a:stretch>
        </p:blipFill>
        <p:spPr bwMode="auto">
          <a:xfrm>
            <a:off x="684213" y="836613"/>
            <a:ext cx="77755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764338" y="6473825"/>
            <a:ext cx="2271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FFFF66"/>
                </a:solidFill>
              </a:rPr>
              <a:t>Barker &amp; Osmond Lancet 1986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22450" y="271463"/>
            <a:ext cx="5413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>
                <a:solidFill>
                  <a:srgbClr val="FFFF99"/>
                </a:solidFill>
                <a:latin typeface="Verdana" pitchFamily="34" charset="0"/>
              </a:rPr>
              <a:t>Primeras observaciones de Barker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rker Mortalidad vs peso al n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288" y="1336675"/>
            <a:ext cx="64563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4963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FF99"/>
                </a:solidFill>
                <a:latin typeface="Verdana" pitchFamily="34" charset="0"/>
              </a:rPr>
              <a:t>Tasas de mortalidad para enfermedad coronaria en hombres y mujeres nacidos en Hertfordshire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516688" y="6381750"/>
            <a:ext cx="254158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FFFF99"/>
                </a:solidFill>
              </a:rPr>
              <a:t>Osmond et al., BMJ 1993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58888" y="4868863"/>
            <a:ext cx="700405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FFFF99"/>
                </a:solidFill>
              </a:rPr>
              <a:t>Usando los registros del período 1911-1930 para el condado inglés de Hertfordshire, Barker mostró que a menor peso al nacer al igual que el bajo peso al año de edad se asociaban a un aumento en el riesgo de muerte por enfermedad coronaria y cardiovascular.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8200" y="1844675"/>
            <a:ext cx="4927600" cy="4851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88913"/>
            <a:ext cx="6627813" cy="13890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6394" r="5328"/>
          <a:stretch>
            <a:fillRect/>
          </a:stretch>
        </p:blipFill>
        <p:spPr bwMode="auto">
          <a:xfrm>
            <a:off x="827088" y="1177925"/>
            <a:ext cx="2543175" cy="3527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32220"/>
          <a:stretch>
            <a:fillRect/>
          </a:stretch>
        </p:blipFill>
        <p:spPr bwMode="auto">
          <a:xfrm>
            <a:off x="5200650" y="1125538"/>
            <a:ext cx="2789238" cy="3527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369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724400"/>
            <a:ext cx="2076450" cy="1866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3369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672013"/>
            <a:ext cx="2057400" cy="1781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516688" y="6381750"/>
            <a:ext cx="254158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FFFF99"/>
                </a:solidFill>
              </a:rPr>
              <a:t>Osmond et al., BMJ 1993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63575" y="207963"/>
            <a:ext cx="8156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FFFF99"/>
                </a:solidFill>
                <a:latin typeface="Verdana" pitchFamily="34" charset="0"/>
              </a:rPr>
              <a:t>Riesgo de Diabetes y/o Síndrome metabólico asociado a bajo peso al nacer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941</Words>
  <Application>Microsoft Office PowerPoint</Application>
  <PresentationFormat>Presentación en pantalla (4:3)</PresentationFormat>
  <Paragraphs>222</Paragraphs>
  <Slides>36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Verdana</vt:lpstr>
      <vt:lpstr>Symbol</vt:lpstr>
      <vt:lpstr>Wingdings</vt:lpstr>
      <vt:lpstr>Japan</vt:lpstr>
      <vt:lpstr>Times New Roman</vt:lpstr>
      <vt:lpstr>Comic Sans MS</vt:lpstr>
      <vt:lpstr>Default Design</vt:lpstr>
      <vt:lpstr>EPIGENÉTICA COMO MECANISMO DEL  ORIGEN TEMPRANO DE LA SALUD Y ENFERMEDAD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Desarrollo de enfermedades cardiovasculares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Company>Salud 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Paola Casanello</dc:creator>
  <cp:lastModifiedBy>alonso.escobar</cp:lastModifiedBy>
  <cp:revision>103</cp:revision>
  <dcterms:created xsi:type="dcterms:W3CDTF">2005-11-23T02:18:38Z</dcterms:created>
  <dcterms:modified xsi:type="dcterms:W3CDTF">2011-08-11T13:09:49Z</dcterms:modified>
</cp:coreProperties>
</file>