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4" r:id="rId9"/>
    <p:sldId id="262" r:id="rId10"/>
    <p:sldId id="266" r:id="rId11"/>
    <p:sldId id="263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59272980-B242-49AB-9F4D-5DCE59CE2C3C}">
          <p14:sldIdLst>
            <p14:sldId id="256"/>
            <p14:sldId id="257"/>
            <p14:sldId id="258"/>
            <p14:sldId id="260"/>
            <p14:sldId id="259"/>
            <p14:sldId id="265"/>
            <p14:sldId id="261"/>
            <p14:sldId id="264"/>
            <p14:sldId id="262"/>
            <p14:sldId id="266"/>
            <p14:sldId id="263"/>
            <p14:sldId id="267"/>
            <p14:sldId id="268"/>
            <p14:sldId id="269"/>
            <p14:sldId id="270"/>
            <p14:sldId id="272"/>
            <p14:sldId id="273"/>
            <p14:sldId id="274"/>
            <p14:sldId id="277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zma\Documents\LAPROFF\A&#209;O%202011\JORNADA%20DE%20ACTUALIZACI&#211;N\graficos%20presentaci&#243;n%20jornada%20nace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style val="3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6905993731056804E-2"/>
          <c:y val="1.6951443569553817E-2"/>
          <c:w val="0.83874659049971723"/>
          <c:h val="0.91028499562554677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4.0465351542741572E-3"/>
                  <c:y val="0.1926782273603081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chemeClr val="bg1"/>
                        </a:solidFill>
                      </a:rPr>
                      <a:t>40.8%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8.0930703085483145E-3"/>
                  <c:y val="0.1669877970456007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chemeClr val="bg1"/>
                        </a:solidFill>
                      </a:rPr>
                      <a:t>42.7%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Hoja1!$B$1:$C$1</c:f>
              <c:strCache>
                <c:ptCount val="2"/>
                <c:pt idx="0">
                  <c:v>ENSIN 2005</c:v>
                </c:pt>
                <c:pt idx="1">
                  <c:v>ENSIN 2010</c:v>
                </c:pt>
              </c:strCache>
            </c:strRef>
          </c:cat>
          <c:val>
            <c:numRef>
              <c:f>Hoja1!$B$2:$C$2</c:f>
              <c:numCache>
                <c:formatCode>General</c:formatCode>
                <c:ptCount val="2"/>
                <c:pt idx="0">
                  <c:v>40.800000000000004</c:v>
                </c:pt>
                <c:pt idx="1">
                  <c:v>42.7</c:v>
                </c:pt>
              </c:numCache>
            </c:numRef>
          </c:val>
        </c:ser>
        <c:dLbls/>
        <c:axId val="58887552"/>
        <c:axId val="73741440"/>
      </c:barChart>
      <c:catAx>
        <c:axId val="58887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0000CC"/>
                </a:solidFill>
              </a:defRPr>
            </a:pPr>
            <a:endParaRPr lang="es-CO"/>
          </a:p>
        </c:txPr>
        <c:crossAx val="73741440"/>
        <c:crosses val="autoZero"/>
        <c:auto val="1"/>
        <c:lblAlgn val="ctr"/>
        <c:lblOffset val="70"/>
      </c:catAx>
      <c:valAx>
        <c:axId val="73741440"/>
        <c:scaling>
          <c:orientation val="minMax"/>
          <c:max val="100"/>
          <c:min val="10"/>
        </c:scaling>
        <c:axPos val="l"/>
        <c:numFmt formatCode="General" sourceLinked="1"/>
        <c:tickLblPos val="nextTo"/>
        <c:crossAx val="58887552"/>
        <c:crosses val="autoZero"/>
        <c:crossBetween val="between"/>
        <c:majorUnit val="5"/>
        <c:minorUnit val="5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style val="30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Hoja1!$A$37</c:f>
              <c:strCache>
                <c:ptCount val="1"/>
                <c:pt idx="0">
                  <c:v>2 -3 años</c:v>
                </c:pt>
              </c:strCache>
            </c:strRef>
          </c:tx>
          <c:dLbls>
            <c:showVal val="1"/>
          </c:dLbls>
          <c:cat>
            <c:strRef>
              <c:f>Hoja1!$B$36:$I$36</c:f>
              <c:strCache>
                <c:ptCount val="8"/>
                <c:pt idx="0">
                  <c:v>Deficit Energia</c:v>
                </c:pt>
                <c:pt idx="1">
                  <c:v>Exceso CHO</c:v>
                </c:pt>
                <c:pt idx="2">
                  <c:v>Proteínas</c:v>
                </c:pt>
                <c:pt idx="3">
                  <c:v>Zinc</c:v>
                </c:pt>
                <c:pt idx="4">
                  <c:v>Calcio</c:v>
                </c:pt>
                <c:pt idx="5">
                  <c:v>Hierro</c:v>
                </c:pt>
                <c:pt idx="6">
                  <c:v>Vitamina A</c:v>
                </c:pt>
                <c:pt idx="7">
                  <c:v>Vitamina C</c:v>
                </c:pt>
              </c:strCache>
            </c:strRef>
          </c:cat>
          <c:val>
            <c:numRef>
              <c:f>Hoja1!$B$37:$I$37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2</c:v>
                </c:pt>
                <c:pt idx="3">
                  <c:v>3</c:v>
                </c:pt>
                <c:pt idx="4">
                  <c:v>29</c:v>
                </c:pt>
                <c:pt idx="5">
                  <c:v>6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Hoja1!$A$38</c:f>
              <c:strCache>
                <c:ptCount val="1"/>
                <c:pt idx="0">
                  <c:v>14 a 18 años</c:v>
                </c:pt>
              </c:strCache>
            </c:strRef>
          </c:tx>
          <c:dLbls>
            <c:showVal val="1"/>
          </c:dLbls>
          <c:cat>
            <c:strRef>
              <c:f>Hoja1!$B$36:$I$36</c:f>
              <c:strCache>
                <c:ptCount val="8"/>
                <c:pt idx="0">
                  <c:v>Deficit Energia</c:v>
                </c:pt>
                <c:pt idx="1">
                  <c:v>Exceso CHO</c:v>
                </c:pt>
                <c:pt idx="2">
                  <c:v>Proteínas</c:v>
                </c:pt>
                <c:pt idx="3">
                  <c:v>Zinc</c:v>
                </c:pt>
                <c:pt idx="4">
                  <c:v>Calcio</c:v>
                </c:pt>
                <c:pt idx="5">
                  <c:v>Hierro</c:v>
                </c:pt>
                <c:pt idx="6">
                  <c:v>Vitamina A</c:v>
                </c:pt>
                <c:pt idx="7">
                  <c:v>Vitamina C</c:v>
                </c:pt>
              </c:strCache>
            </c:strRef>
          </c:cat>
          <c:val>
            <c:numRef>
              <c:f>Hoja1!$B$38:$I$38</c:f>
              <c:numCache>
                <c:formatCode>General</c:formatCode>
                <c:ptCount val="8"/>
                <c:pt idx="0">
                  <c:v>66</c:v>
                </c:pt>
                <c:pt idx="1">
                  <c:v>35</c:v>
                </c:pt>
                <c:pt idx="2">
                  <c:v>50</c:v>
                </c:pt>
                <c:pt idx="3">
                  <c:v>32</c:v>
                </c:pt>
                <c:pt idx="4">
                  <c:v>99</c:v>
                </c:pt>
                <c:pt idx="5">
                  <c:v>33</c:v>
                </c:pt>
                <c:pt idx="6">
                  <c:v>24</c:v>
                </c:pt>
                <c:pt idx="7">
                  <c:v>19</c:v>
                </c:pt>
              </c:numCache>
            </c:numRef>
          </c:val>
        </c:ser>
        <c:ser>
          <c:idx val="2"/>
          <c:order val="2"/>
          <c:tx>
            <c:strRef>
              <c:f>Hoja1!$A$39</c:f>
              <c:strCache>
                <c:ptCount val="1"/>
                <c:pt idx="0">
                  <c:v>19 a 50 años</c:v>
                </c:pt>
              </c:strCache>
            </c:strRef>
          </c:tx>
          <c:dLbls>
            <c:showVal val="1"/>
          </c:dLbls>
          <c:cat>
            <c:strRef>
              <c:f>Hoja1!$B$36:$I$36</c:f>
              <c:strCache>
                <c:ptCount val="8"/>
                <c:pt idx="0">
                  <c:v>Deficit Energia</c:v>
                </c:pt>
                <c:pt idx="1">
                  <c:v>Exceso CHO</c:v>
                </c:pt>
                <c:pt idx="2">
                  <c:v>Proteínas</c:v>
                </c:pt>
                <c:pt idx="3">
                  <c:v>Zinc</c:v>
                </c:pt>
                <c:pt idx="4">
                  <c:v>Calcio</c:v>
                </c:pt>
                <c:pt idx="5">
                  <c:v>Hierro</c:v>
                </c:pt>
                <c:pt idx="6">
                  <c:v>Vitamina A</c:v>
                </c:pt>
                <c:pt idx="7">
                  <c:v>Vitamina C</c:v>
                </c:pt>
              </c:strCache>
            </c:strRef>
          </c:cat>
          <c:val>
            <c:numRef>
              <c:f>Hoja1!$B$39:$I$39</c:f>
              <c:numCache>
                <c:formatCode>General</c:formatCode>
                <c:ptCount val="8"/>
                <c:pt idx="0">
                  <c:v>75</c:v>
                </c:pt>
                <c:pt idx="1">
                  <c:v>38</c:v>
                </c:pt>
                <c:pt idx="2">
                  <c:v>53</c:v>
                </c:pt>
                <c:pt idx="3">
                  <c:v>47</c:v>
                </c:pt>
                <c:pt idx="4">
                  <c:v>96</c:v>
                </c:pt>
                <c:pt idx="5">
                  <c:v>32</c:v>
                </c:pt>
                <c:pt idx="6">
                  <c:v>39</c:v>
                </c:pt>
                <c:pt idx="7">
                  <c:v>31</c:v>
                </c:pt>
              </c:numCache>
            </c:numRef>
          </c:val>
        </c:ser>
        <c:dLbls/>
        <c:axId val="75833728"/>
        <c:axId val="75835264"/>
      </c:barChart>
      <c:catAx>
        <c:axId val="75833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75835264"/>
        <c:crosses val="autoZero"/>
        <c:auto val="1"/>
        <c:lblAlgn val="ctr"/>
        <c:lblOffset val="100"/>
      </c:catAx>
      <c:valAx>
        <c:axId val="75835264"/>
        <c:scaling>
          <c:orientation val="minMax"/>
          <c:max val="10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75833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style val="30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Hoja1!$D$78</c:f>
              <c:strCache>
                <c:ptCount val="1"/>
                <c:pt idx="0">
                  <c:v>ENSIN 2005</c:v>
                </c:pt>
              </c:strCache>
            </c:strRef>
          </c:tx>
          <c:dLbls>
            <c:showVal val="1"/>
          </c:dLbls>
          <c:cat>
            <c:strRef>
              <c:f>Hoja1!$C$79:$C$83</c:f>
              <c:strCache>
                <c:ptCount val="5"/>
                <c:pt idx="0">
                  <c:v>Lácteos</c:v>
                </c:pt>
                <c:pt idx="1">
                  <c:v>Carnes</c:v>
                </c:pt>
                <c:pt idx="2">
                  <c:v>Huevos</c:v>
                </c:pt>
                <c:pt idx="3">
                  <c:v>Frutas </c:v>
                </c:pt>
                <c:pt idx="4">
                  <c:v>Verduras</c:v>
                </c:pt>
              </c:strCache>
            </c:strRef>
          </c:cat>
          <c:val>
            <c:numRef>
              <c:f>Hoja1!$D$79:$D$83</c:f>
              <c:numCache>
                <c:formatCode>0</c:formatCode>
                <c:ptCount val="5"/>
                <c:pt idx="0">
                  <c:v>73</c:v>
                </c:pt>
                <c:pt idx="1">
                  <c:v>85</c:v>
                </c:pt>
                <c:pt idx="2">
                  <c:v>44</c:v>
                </c:pt>
                <c:pt idx="3">
                  <c:v>65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Hoja1!$E$78</c:f>
              <c:strCache>
                <c:ptCount val="1"/>
                <c:pt idx="0">
                  <c:v>ENSIN 2010</c:v>
                </c:pt>
              </c:strCache>
            </c:strRef>
          </c:tx>
          <c:dLbls>
            <c:showVal val="1"/>
          </c:dLbls>
          <c:cat>
            <c:strRef>
              <c:f>Hoja1!$C$79:$C$83</c:f>
              <c:strCache>
                <c:ptCount val="5"/>
                <c:pt idx="0">
                  <c:v>Lácteos</c:v>
                </c:pt>
                <c:pt idx="1">
                  <c:v>Carnes</c:v>
                </c:pt>
                <c:pt idx="2">
                  <c:v>Huevos</c:v>
                </c:pt>
                <c:pt idx="3">
                  <c:v>Frutas </c:v>
                </c:pt>
                <c:pt idx="4">
                  <c:v>Verduras</c:v>
                </c:pt>
              </c:strCache>
            </c:strRef>
          </c:cat>
          <c:val>
            <c:numRef>
              <c:f>Hoja1!$E$79:$E$83</c:f>
              <c:numCache>
                <c:formatCode>General</c:formatCode>
                <c:ptCount val="5"/>
                <c:pt idx="0">
                  <c:v>61</c:v>
                </c:pt>
                <c:pt idx="1">
                  <c:v>57</c:v>
                </c:pt>
                <c:pt idx="2">
                  <c:v>28</c:v>
                </c:pt>
                <c:pt idx="3">
                  <c:v>67</c:v>
                </c:pt>
                <c:pt idx="4">
                  <c:v>28</c:v>
                </c:pt>
              </c:numCache>
            </c:numRef>
          </c:val>
        </c:ser>
        <c:dLbls/>
        <c:axId val="74734592"/>
        <c:axId val="74740480"/>
      </c:barChart>
      <c:catAx>
        <c:axId val="7473459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/>
            </a:pPr>
            <a:endParaRPr lang="es-CO"/>
          </a:p>
        </c:txPr>
        <c:crossAx val="74740480"/>
        <c:crosses val="autoZero"/>
        <c:auto val="1"/>
        <c:lblAlgn val="ctr"/>
        <c:lblOffset val="100"/>
      </c:catAx>
      <c:valAx>
        <c:axId val="74740480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7473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7047062521513"/>
          <c:y val="0.52637904636920385"/>
          <c:w val="0.16508853352337546"/>
          <c:h val="0.11390857392825904"/>
        </c:manualLayout>
      </c:layout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</c:chart>
  <c:txPr>
    <a:bodyPr/>
    <a:lstStyle/>
    <a:p>
      <a:pPr>
        <a:defRPr>
          <a:solidFill>
            <a:schemeClr val="accent4">
              <a:lumMod val="50000"/>
            </a:schemeClr>
          </a:solidFill>
        </a:defRPr>
      </a:pPr>
      <a:endParaRPr lang="es-CO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plotArea>
      <c:layout>
        <c:manualLayout>
          <c:layoutTarget val="inner"/>
          <c:xMode val="edge"/>
          <c:yMode val="edge"/>
          <c:x val="9.0171990912525007E-2"/>
          <c:y val="2.1278026521194669E-2"/>
          <c:w val="0.75967386091769562"/>
          <c:h val="0.85734685125143673"/>
        </c:manualLayout>
      </c:layout>
      <c:lineChart>
        <c:grouping val="stacked"/>
        <c:ser>
          <c:idx val="0"/>
          <c:order val="0"/>
          <c:tx>
            <c:strRef>
              <c:f>Hoja1!$C$116</c:f>
              <c:strCache>
                <c:ptCount val="1"/>
                <c:pt idx="0">
                  <c:v>NCHS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5518337034943404E-2"/>
                  <c:y val="-5.8097312999273822E-2"/>
                </c:manualLayout>
              </c:layout>
              <c:showVal val="1"/>
            </c:dLbl>
            <c:dLbl>
              <c:idx val="1"/>
              <c:layout>
                <c:manualLayout>
                  <c:x val="-6.3795842587358442E-3"/>
                  <c:y val="-2.6143790849673221E-2"/>
                </c:manualLayout>
              </c:layout>
              <c:showVal val="1"/>
            </c:dLbl>
            <c:dLbl>
              <c:idx val="2"/>
              <c:layout>
                <c:manualLayout>
                  <c:x val="-1.9138752776207541E-2"/>
                  <c:y val="-4.647785039941900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485838779956429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Val val="1"/>
          </c:dLbls>
          <c:cat>
            <c:numRef>
              <c:f>Hoja1!$B$117:$B$121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Hoja1!$C$117:$C$121</c:f>
              <c:numCache>
                <c:formatCode>0.0</c:formatCode>
                <c:ptCount val="5"/>
                <c:pt idx="0">
                  <c:v>16.600000000000001</c:v>
                </c:pt>
                <c:pt idx="1">
                  <c:v>15</c:v>
                </c:pt>
                <c:pt idx="2">
                  <c:v>13.5</c:v>
                </c:pt>
                <c:pt idx="3">
                  <c:v>12.1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Hoja1!$D$116</c:f>
              <c:strCache>
                <c:ptCount val="1"/>
                <c:pt idx="0">
                  <c:v>OMS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4.3572984749455375E-2"/>
                </c:manualLayout>
              </c:layout>
              <c:showVal val="1"/>
            </c:dLbl>
            <c:dLbl>
              <c:idx val="2"/>
              <c:layout>
                <c:manualLayout>
                  <c:x val="-1.0632640431226408E-2"/>
                  <c:y val="-3.1953522149600615E-2"/>
                </c:manualLayout>
              </c:layout>
              <c:showVal val="1"/>
            </c:dLbl>
            <c:dLbl>
              <c:idx val="3"/>
              <c:layout>
                <c:manualLayout>
                  <c:x val="-4.2530561724905677E-3"/>
                  <c:y val="-2.614379084967322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Val val="1"/>
          </c:dLbls>
          <c:cat>
            <c:numRef>
              <c:f>Hoja1!$B$117:$B$121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Hoja1!$D$117:$D$121</c:f>
              <c:numCache>
                <c:formatCode>0.0</c:formatCode>
                <c:ptCount val="5"/>
                <c:pt idx="0">
                  <c:v>26.1</c:v>
                </c:pt>
                <c:pt idx="1">
                  <c:v>19.5</c:v>
                </c:pt>
                <c:pt idx="2">
                  <c:v>17.899999999999999</c:v>
                </c:pt>
                <c:pt idx="3">
                  <c:v>16</c:v>
                </c:pt>
                <c:pt idx="4">
                  <c:v>13.2</c:v>
                </c:pt>
              </c:numCache>
            </c:numRef>
          </c:val>
        </c:ser>
        <c:dLbls/>
        <c:marker val="1"/>
        <c:axId val="49474944"/>
        <c:axId val="50078848"/>
      </c:lineChart>
      <c:catAx>
        <c:axId val="49474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50078848"/>
        <c:crosses val="autoZero"/>
        <c:auto val="1"/>
        <c:lblAlgn val="ctr"/>
        <c:lblOffset val="100"/>
      </c:catAx>
      <c:valAx>
        <c:axId val="50078848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49474944"/>
        <c:crosses val="autoZero"/>
        <c:crossBetween val="between"/>
      </c:valAx>
    </c:plotArea>
    <c:legend>
      <c:legendPos val="r"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style val="30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Hoja1!$A$148</c:f>
              <c:strCache>
                <c:ptCount val="1"/>
                <c:pt idx="0">
                  <c:v>Delgadez  IMC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Val val="1"/>
          </c:dLbls>
          <c:cat>
            <c:strRef>
              <c:f>Hoja1!$B$147:$C$147</c:f>
              <c:strCache>
                <c:ptCount val="2"/>
                <c:pt idx="0">
                  <c:v>Adolescentes </c:v>
                </c:pt>
                <c:pt idx="1">
                  <c:v>Adultas</c:v>
                </c:pt>
              </c:strCache>
            </c:strRef>
          </c:cat>
          <c:val>
            <c:numRef>
              <c:f>Hoja1!$B$148:$C$148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Hoja1!$A$149</c:f>
              <c:strCache>
                <c:ptCount val="1"/>
                <c:pt idx="0">
                  <c:v>Sobrepeso  IMC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Val val="1"/>
          </c:dLbls>
          <c:cat>
            <c:strRef>
              <c:f>Hoja1!$B$147:$C$147</c:f>
              <c:strCache>
                <c:ptCount val="2"/>
                <c:pt idx="0">
                  <c:v>Adolescentes </c:v>
                </c:pt>
                <c:pt idx="1">
                  <c:v>Adultas</c:v>
                </c:pt>
              </c:strCache>
            </c:strRef>
          </c:cat>
          <c:val>
            <c:numRef>
              <c:f>Hoja1!$B$149:$C$149</c:f>
              <c:numCache>
                <c:formatCode>General</c:formatCode>
                <c:ptCount val="2"/>
                <c:pt idx="0">
                  <c:v>12</c:v>
                </c:pt>
                <c:pt idx="1">
                  <c:v>50</c:v>
                </c:pt>
              </c:numCache>
            </c:numRef>
          </c:val>
        </c:ser>
        <c:dLbls/>
        <c:axId val="85108992"/>
        <c:axId val="82452480"/>
      </c:barChart>
      <c:catAx>
        <c:axId val="85108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accent4">
                    <a:lumMod val="50000"/>
                  </a:schemeClr>
                </a:solidFill>
              </a:defRPr>
            </a:pPr>
            <a:endParaRPr lang="es-CO"/>
          </a:p>
        </c:txPr>
        <c:crossAx val="82452480"/>
        <c:crosses val="autoZero"/>
        <c:auto val="1"/>
        <c:lblAlgn val="ctr"/>
        <c:lblOffset val="100"/>
      </c:catAx>
      <c:valAx>
        <c:axId val="82452480"/>
        <c:scaling>
          <c:orientation val="minMax"/>
          <c:max val="10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accent4">
                    <a:lumMod val="50000"/>
                  </a:schemeClr>
                </a:solidFill>
              </a:defRPr>
            </a:pPr>
            <a:endParaRPr lang="es-CO"/>
          </a:p>
        </c:txPr>
        <c:crossAx val="8510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38703617930156"/>
          <c:y val="8.0323465858601367E-2"/>
          <c:w val="0.26640376202974653"/>
          <c:h val="0.15423448119002156"/>
        </c:manualLayout>
      </c:layout>
      <c:txPr>
        <a:bodyPr/>
        <a:lstStyle/>
        <a:p>
          <a:pPr>
            <a:defRPr sz="1400">
              <a:solidFill>
                <a:schemeClr val="accent4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style val="30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Hoja1!$B$168</c:f>
              <c:strCache>
                <c:ptCount val="1"/>
                <c:pt idx="0">
                  <c:v>ENSIN 2005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33.2 %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5.9 %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072538860103627E-2"/>
                  <c:y val="-6.5040633751838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26.9 %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Val val="1"/>
          </c:dLbls>
          <c:cat>
            <c:strRef>
              <c:f>Hoja1!$A$169:$A$171</c:f>
              <c:strCache>
                <c:ptCount val="3"/>
                <c:pt idx="0">
                  <c:v>Anemia</c:v>
                </c:pt>
                <c:pt idx="1">
                  <c:v>Deficiencia Vitamina A</c:v>
                </c:pt>
                <c:pt idx="2">
                  <c:v>Deficiencia Zinc </c:v>
                </c:pt>
              </c:strCache>
            </c:strRef>
          </c:cat>
          <c:val>
            <c:numRef>
              <c:f>Hoja1!$B$169:$B$171</c:f>
              <c:numCache>
                <c:formatCode>General</c:formatCode>
                <c:ptCount val="3"/>
                <c:pt idx="0">
                  <c:v>33.200000000000003</c:v>
                </c:pt>
                <c:pt idx="1">
                  <c:v>5.9</c:v>
                </c:pt>
                <c:pt idx="2">
                  <c:v>26.9</c:v>
                </c:pt>
              </c:numCache>
            </c:numRef>
          </c:val>
        </c:ser>
        <c:ser>
          <c:idx val="1"/>
          <c:order val="1"/>
          <c:tx>
            <c:strRef>
              <c:f>Hoja1!$C$168</c:f>
              <c:strCache>
                <c:ptCount val="1"/>
                <c:pt idx="0">
                  <c:v>ENSIN 2010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27.6 %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50 %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Val val="1"/>
          </c:dLbls>
          <c:cat>
            <c:strRef>
              <c:f>Hoja1!$A$169:$A$171</c:f>
              <c:strCache>
                <c:ptCount val="3"/>
                <c:pt idx="0">
                  <c:v>Anemia</c:v>
                </c:pt>
                <c:pt idx="1">
                  <c:v>Deficiencia Vitamina A</c:v>
                </c:pt>
                <c:pt idx="2">
                  <c:v>Deficiencia Zinc </c:v>
                </c:pt>
              </c:strCache>
            </c:strRef>
          </c:cat>
          <c:val>
            <c:numRef>
              <c:f>Hoja1!$C$169:$C$171</c:f>
              <c:numCache>
                <c:formatCode>General</c:formatCode>
                <c:ptCount val="3"/>
                <c:pt idx="0">
                  <c:v>27.6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</c:ser>
        <c:dLbls/>
        <c:axId val="82507264"/>
        <c:axId val="82508800"/>
      </c:barChart>
      <c:catAx>
        <c:axId val="82507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82508800"/>
        <c:crosses val="autoZero"/>
        <c:auto val="1"/>
        <c:lblAlgn val="ctr"/>
        <c:lblOffset val="100"/>
      </c:catAx>
      <c:valAx>
        <c:axId val="82508800"/>
        <c:scaling>
          <c:orientation val="minMax"/>
          <c:max val="10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82507264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CO" smtClean="0"/>
              <a:t>Haga clic para modificar el estilo de subtítulo del patrón</a:t>
            </a:r>
            <a:endParaRPr kumimoji="0" lang="es-CO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CO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CO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CO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CO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CO" smtClean="0"/>
              <a:t>Haga clic para modificar el estilo de texto del patrón</a:t>
            </a:r>
          </a:p>
          <a:p>
            <a:pPr lvl="1" eaLnBrk="1" latinLnBrk="0" hangingPunct="1"/>
            <a:r>
              <a:rPr lang="es-CO" smtClean="0"/>
              <a:t>Segundo nivel</a:t>
            </a:r>
          </a:p>
          <a:p>
            <a:pPr lvl="2" eaLnBrk="1" latinLnBrk="0" hangingPunct="1"/>
            <a:r>
              <a:rPr lang="es-CO" smtClean="0"/>
              <a:t>Tercer nivel</a:t>
            </a:r>
          </a:p>
          <a:p>
            <a:pPr lvl="3" eaLnBrk="1" latinLnBrk="0" hangingPunct="1"/>
            <a:r>
              <a:rPr lang="es-CO" smtClean="0"/>
              <a:t>Cuarto nivel</a:t>
            </a:r>
          </a:p>
          <a:p>
            <a:pPr lvl="4" eaLnBrk="1" latinLnBrk="0" hangingPunct="1"/>
            <a:r>
              <a:rPr lang="es-CO" smtClean="0"/>
              <a:t>Quinto nivel</a:t>
            </a:r>
            <a:endParaRPr kumimoji="0"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CO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CO" smtClean="0"/>
              <a:t>Haga clic en el icono para agregar una imagen</a:t>
            </a:r>
            <a:endParaRPr kumimoji="0"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CO" smtClean="0"/>
              <a:t>Haga clic para modificar el estilo de título del patrón</a:t>
            </a:r>
            <a:endParaRPr kumimoji="0" lang="es-CO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CO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CO" smtClean="0"/>
              <a:t>Segundo nivel</a:t>
            </a:r>
          </a:p>
          <a:p>
            <a:pPr lvl="2" eaLnBrk="1" latinLnBrk="0" hangingPunct="1"/>
            <a:r>
              <a:rPr kumimoji="0" lang="es-CO" smtClean="0"/>
              <a:t>Tercer nivel</a:t>
            </a:r>
          </a:p>
          <a:p>
            <a:pPr lvl="3" eaLnBrk="1" latinLnBrk="0" hangingPunct="1"/>
            <a:r>
              <a:rPr kumimoji="0" lang="es-CO" smtClean="0"/>
              <a:t>Cuarto nivel</a:t>
            </a:r>
          </a:p>
          <a:p>
            <a:pPr lvl="4" eaLnBrk="1" latinLnBrk="0" hangingPunct="1"/>
            <a:r>
              <a:rPr kumimoji="0" lang="es-CO" smtClean="0"/>
              <a:t>Quinto nivel</a:t>
            </a:r>
            <a:endParaRPr kumimoji="0" lang="es-CO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6441C4-5D52-4424-92CF-3CBED3FC9ED6}" type="datetimeFigureOut">
              <a:rPr lang="es-CO" smtClean="0"/>
              <a:pPr/>
              <a:t>05/08/2011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007C95-7040-40E0-942F-3CF8D14A83B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600200"/>
          </a:xfrm>
        </p:spPr>
        <p:txBody>
          <a:bodyPr>
            <a:normAutofit fontScale="62500" lnSpcReduction="20000"/>
          </a:bodyPr>
          <a:lstStyle/>
          <a:p>
            <a:r>
              <a:rPr lang="es-CO" dirty="0">
                <a:solidFill>
                  <a:srgbClr val="002060"/>
                </a:solidFill>
              </a:rPr>
              <a:t>Luz Mariela Manjarrés Correa</a:t>
            </a:r>
          </a:p>
          <a:p>
            <a:r>
              <a:rPr lang="es-CO" dirty="0">
                <a:solidFill>
                  <a:srgbClr val="002060"/>
                </a:solidFill>
              </a:rPr>
              <a:t>Nutricionista Dietista</a:t>
            </a:r>
          </a:p>
          <a:p>
            <a:r>
              <a:rPr lang="es-CO" dirty="0">
                <a:solidFill>
                  <a:srgbClr val="002060"/>
                </a:solidFill>
              </a:rPr>
              <a:t>Especialista en Nutrición Humana</a:t>
            </a:r>
          </a:p>
          <a:p>
            <a:r>
              <a:rPr lang="es-CO" dirty="0">
                <a:solidFill>
                  <a:srgbClr val="002060"/>
                </a:solidFill>
              </a:rPr>
              <a:t> Magíster en Ciencias de la Alimentación y Nutrición Humana.</a:t>
            </a:r>
          </a:p>
          <a:p>
            <a:r>
              <a:rPr lang="es-CO" dirty="0">
                <a:solidFill>
                  <a:srgbClr val="002060"/>
                </a:solidFill>
              </a:rPr>
              <a:t>Profesora Titular. Escuela de Nutrición y Dietética Universidad de Antioquia</a:t>
            </a:r>
          </a:p>
          <a:p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O" sz="3200" dirty="0"/>
              <a:t>Situación nutricional de mujeres en edad fértil y </a:t>
            </a:r>
            <a:r>
              <a:rPr lang="es-CO" sz="3200" dirty="0" smtClean="0"/>
              <a:t>menores de </a:t>
            </a:r>
            <a:r>
              <a:rPr lang="es-CO" sz="3200" dirty="0"/>
              <a:t>5 años en Colombia </a:t>
            </a:r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3200" dirty="0" smtClean="0"/>
              <a:t>ENSIN </a:t>
            </a:r>
            <a:r>
              <a:rPr lang="es-CO" sz="3200" dirty="0"/>
              <a:t>2005-2010</a:t>
            </a:r>
          </a:p>
        </p:txBody>
      </p:sp>
    </p:spTree>
    <p:extLst>
      <p:ext uri="{BB962C8B-B14F-4D97-AF65-F5344CB8AC3E}">
        <p14:creationId xmlns:p14="http://schemas.microsoft.com/office/powerpoint/2010/main" xmlns="" val="40819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Comparación en la frecuencia de consumo por grupos de alimentos para el total de la población</a:t>
            </a:r>
            <a:r>
              <a:rPr lang="es-MX" sz="2800" b="1" dirty="0" smtClean="0">
                <a:solidFill>
                  <a:srgbClr val="002060"/>
                </a:solidFill>
              </a:rPr>
              <a:t>???</a:t>
            </a:r>
            <a:endParaRPr lang="es-CO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34858749"/>
              </p:ext>
            </p:extLst>
          </p:nvPr>
        </p:nvGraphicFramePr>
        <p:xfrm>
          <a:off x="1691680" y="1844824"/>
          <a:ext cx="662473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276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Datos relevantes de ENSIN 2010 para las gestantes</a:t>
            </a:r>
            <a:endParaRPr lang="es-CO" sz="3200" b="1" dirty="0">
              <a:solidFill>
                <a:srgbClr val="C0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 dirty="0" smtClean="0">
              <a:solidFill>
                <a:srgbClr val="002060"/>
              </a:solidFill>
            </a:endParaRPr>
          </a:p>
          <a:p>
            <a:r>
              <a:rPr lang="es-CO" dirty="0" smtClean="0">
                <a:solidFill>
                  <a:srgbClr val="002060"/>
                </a:solidFill>
              </a:rPr>
              <a:t>1 </a:t>
            </a:r>
            <a:r>
              <a:rPr lang="es-CO" dirty="0">
                <a:solidFill>
                  <a:srgbClr val="002060"/>
                </a:solidFill>
              </a:rPr>
              <a:t>de cada 3 gestantes </a:t>
            </a:r>
            <a:r>
              <a:rPr lang="es-CO" b="1" dirty="0">
                <a:solidFill>
                  <a:srgbClr val="C00000"/>
                </a:solidFill>
              </a:rPr>
              <a:t>no </a:t>
            </a:r>
            <a:r>
              <a:rPr lang="es-CO" b="1" dirty="0" smtClean="0">
                <a:solidFill>
                  <a:srgbClr val="C00000"/>
                </a:solidFill>
              </a:rPr>
              <a:t>consumió </a:t>
            </a:r>
            <a:r>
              <a:rPr lang="es-CO" dirty="0">
                <a:solidFill>
                  <a:srgbClr val="002060"/>
                </a:solidFill>
              </a:rPr>
              <a:t>productos </a:t>
            </a:r>
            <a:r>
              <a:rPr lang="es-CO" b="1" dirty="0" smtClean="0">
                <a:solidFill>
                  <a:srgbClr val="C00000"/>
                </a:solidFill>
              </a:rPr>
              <a:t>lácteos</a:t>
            </a:r>
            <a:r>
              <a:rPr lang="es-CO" dirty="0" smtClean="0">
                <a:solidFill>
                  <a:srgbClr val="002060"/>
                </a:solidFill>
              </a:rPr>
              <a:t> </a:t>
            </a:r>
            <a:r>
              <a:rPr lang="es-CO" dirty="0">
                <a:solidFill>
                  <a:srgbClr val="002060"/>
                </a:solidFill>
              </a:rPr>
              <a:t>deficiencia de proteínas </a:t>
            </a:r>
            <a:r>
              <a:rPr lang="es-CO" dirty="0" smtClean="0">
                <a:solidFill>
                  <a:srgbClr val="002060"/>
                </a:solidFill>
              </a:rPr>
              <a:t>, Ca y </a:t>
            </a:r>
            <a:r>
              <a:rPr lang="es-CO" dirty="0">
                <a:solidFill>
                  <a:srgbClr val="002060"/>
                </a:solidFill>
              </a:rPr>
              <a:t>vitamina B12</a:t>
            </a:r>
          </a:p>
          <a:p>
            <a:r>
              <a:rPr lang="es-CO" dirty="0" smtClean="0">
                <a:solidFill>
                  <a:srgbClr val="002060"/>
                </a:solidFill>
              </a:rPr>
              <a:t> </a:t>
            </a:r>
            <a:r>
              <a:rPr lang="es-CO" dirty="0">
                <a:solidFill>
                  <a:srgbClr val="002060"/>
                </a:solidFill>
              </a:rPr>
              <a:t>2 de cada 3 gestantes </a:t>
            </a:r>
            <a:r>
              <a:rPr lang="es-CO" b="1" dirty="0">
                <a:solidFill>
                  <a:srgbClr val="C00000"/>
                </a:solidFill>
              </a:rPr>
              <a:t>no consumieron </a:t>
            </a:r>
            <a:r>
              <a:rPr lang="es-CO" dirty="0">
                <a:solidFill>
                  <a:srgbClr val="002060"/>
                </a:solidFill>
              </a:rPr>
              <a:t>verduras y 2 de cada 7 gestantes </a:t>
            </a:r>
            <a:r>
              <a:rPr lang="es-CO" b="1" dirty="0">
                <a:solidFill>
                  <a:srgbClr val="C00000"/>
                </a:solidFill>
              </a:rPr>
              <a:t>no consumieron frutas </a:t>
            </a:r>
            <a:r>
              <a:rPr lang="es-CO" dirty="0" smtClean="0">
                <a:solidFill>
                  <a:srgbClr val="002060"/>
                </a:solidFill>
              </a:rPr>
              <a:t>deficiencia </a:t>
            </a:r>
            <a:r>
              <a:rPr lang="es-CO" dirty="0">
                <a:solidFill>
                  <a:srgbClr val="002060"/>
                </a:solidFill>
              </a:rPr>
              <a:t>de </a:t>
            </a:r>
            <a:r>
              <a:rPr lang="es-CO" dirty="0" smtClean="0">
                <a:solidFill>
                  <a:srgbClr val="002060"/>
                </a:solidFill>
              </a:rPr>
              <a:t>vitamina C, folatos, fibra </a:t>
            </a:r>
            <a:r>
              <a:rPr lang="es-CO" dirty="0">
                <a:solidFill>
                  <a:srgbClr val="002060"/>
                </a:solidFill>
              </a:rPr>
              <a:t>y carotenos</a:t>
            </a:r>
          </a:p>
          <a:p>
            <a:r>
              <a:rPr lang="es-CO" dirty="0" smtClean="0">
                <a:solidFill>
                  <a:srgbClr val="002060"/>
                </a:solidFill>
              </a:rPr>
              <a:t>1 </a:t>
            </a:r>
            <a:r>
              <a:rPr lang="es-CO" dirty="0">
                <a:solidFill>
                  <a:srgbClr val="002060"/>
                </a:solidFill>
              </a:rPr>
              <a:t>de cada 7 gestantes </a:t>
            </a:r>
            <a:r>
              <a:rPr lang="es-CO" b="1" dirty="0">
                <a:solidFill>
                  <a:srgbClr val="C00000"/>
                </a:solidFill>
              </a:rPr>
              <a:t>no comió huevo o carne </a:t>
            </a:r>
            <a:r>
              <a:rPr lang="es-CO" dirty="0">
                <a:solidFill>
                  <a:srgbClr val="002060"/>
                </a:solidFill>
              </a:rPr>
              <a:t>diariamente: deficiencia de Fe, Zn, proteína </a:t>
            </a:r>
            <a:r>
              <a:rPr lang="es-CO" dirty="0" smtClean="0">
                <a:solidFill>
                  <a:srgbClr val="002060"/>
                </a:solidFill>
              </a:rPr>
              <a:t>y </a:t>
            </a:r>
            <a:r>
              <a:rPr lang="es-CO" dirty="0" err="1" smtClean="0">
                <a:solidFill>
                  <a:srgbClr val="002060"/>
                </a:solidFill>
              </a:rPr>
              <a:t>piridoxina</a:t>
            </a:r>
            <a:r>
              <a:rPr lang="es-CO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7286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/>
            </a:r>
            <a:br>
              <a:rPr lang="es-CO" b="1" dirty="0" smtClean="0">
                <a:solidFill>
                  <a:srgbClr val="002060"/>
                </a:solidFill>
              </a:rPr>
            </a:br>
            <a:r>
              <a:rPr lang="es-CO" b="1" dirty="0" smtClean="0">
                <a:solidFill>
                  <a:srgbClr val="C00000"/>
                </a:solidFill>
              </a:rPr>
              <a:t>Lactancia </a:t>
            </a:r>
            <a:r>
              <a:rPr lang="es-CO" b="1" dirty="0">
                <a:solidFill>
                  <a:srgbClr val="C00000"/>
                </a:solidFill>
              </a:rPr>
              <a:t>Materna:</a:t>
            </a:r>
            <a:br>
              <a:rPr lang="es-CO" b="1" dirty="0">
                <a:solidFill>
                  <a:srgbClr val="C00000"/>
                </a:solidFill>
              </a:rPr>
            </a:b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7772400" cy="3575070"/>
          </a:xfrm>
        </p:spPr>
        <p:txBody>
          <a:bodyPr/>
          <a:lstStyle/>
          <a:p>
            <a:r>
              <a:rPr lang="es-CO" dirty="0" smtClean="0">
                <a:solidFill>
                  <a:srgbClr val="002060"/>
                </a:solidFill>
              </a:rPr>
              <a:t>2005 </a:t>
            </a:r>
            <a:r>
              <a:rPr lang="es-CO" dirty="0">
                <a:solidFill>
                  <a:srgbClr val="002060"/>
                </a:solidFill>
              </a:rPr>
              <a:t>y 2010: el 97% de las madres iniciaron la </a:t>
            </a:r>
            <a:r>
              <a:rPr lang="es-CO" dirty="0" smtClean="0">
                <a:solidFill>
                  <a:srgbClr val="002060"/>
                </a:solidFill>
              </a:rPr>
              <a:t>lactancia posparto</a:t>
            </a:r>
          </a:p>
          <a:p>
            <a:pPr marL="0" indent="0">
              <a:buNone/>
            </a:pPr>
            <a:endParaRPr lang="es-CO" dirty="0">
              <a:solidFill>
                <a:srgbClr val="002060"/>
              </a:solidFill>
            </a:endParaRPr>
          </a:p>
          <a:p>
            <a:r>
              <a:rPr lang="es-CO" dirty="0">
                <a:solidFill>
                  <a:srgbClr val="002060"/>
                </a:solidFill>
              </a:rPr>
              <a:t>Duración media de lactancia fue 14,9 </a:t>
            </a:r>
            <a:r>
              <a:rPr lang="es-CO" dirty="0" smtClean="0">
                <a:solidFill>
                  <a:srgbClr val="002060"/>
                </a:solidFill>
              </a:rPr>
              <a:t>meses</a:t>
            </a:r>
          </a:p>
          <a:p>
            <a:pPr marL="0" indent="0">
              <a:buNone/>
            </a:pPr>
            <a:endParaRPr lang="es-CO" dirty="0">
              <a:solidFill>
                <a:srgbClr val="002060"/>
              </a:solidFill>
            </a:endParaRPr>
          </a:p>
          <a:p>
            <a:r>
              <a:rPr lang="es-CO" dirty="0">
                <a:solidFill>
                  <a:srgbClr val="002060"/>
                </a:solidFill>
              </a:rPr>
              <a:t>Duración media de lactancia </a:t>
            </a:r>
            <a:r>
              <a:rPr lang="es-CO" b="1" dirty="0">
                <a:solidFill>
                  <a:srgbClr val="C00000"/>
                </a:solidFill>
              </a:rPr>
              <a:t>exclusiva </a:t>
            </a:r>
            <a:r>
              <a:rPr lang="es-CO" b="1" dirty="0" smtClean="0">
                <a:solidFill>
                  <a:srgbClr val="C00000"/>
                </a:solidFill>
              </a:rPr>
              <a:t>en:               2005:  </a:t>
            </a:r>
            <a:r>
              <a:rPr lang="es-CO" b="1" dirty="0">
                <a:solidFill>
                  <a:srgbClr val="C00000"/>
                </a:solidFill>
              </a:rPr>
              <a:t>2,2 meses y en </a:t>
            </a:r>
            <a:r>
              <a:rPr lang="es-CO" b="1" dirty="0" smtClean="0">
                <a:solidFill>
                  <a:srgbClr val="C00000"/>
                </a:solidFill>
              </a:rPr>
              <a:t>2010: </a:t>
            </a:r>
            <a:r>
              <a:rPr lang="es-CO" b="1" dirty="0">
                <a:solidFill>
                  <a:srgbClr val="C00000"/>
                </a:solidFill>
              </a:rPr>
              <a:t>1,8 </a:t>
            </a:r>
            <a:r>
              <a:rPr lang="es-CO" b="1" dirty="0" smtClean="0">
                <a:solidFill>
                  <a:srgbClr val="C00000"/>
                </a:solidFill>
              </a:rPr>
              <a:t>meses</a:t>
            </a:r>
            <a:endParaRPr lang="es-C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5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Comparación de prevalencia de la desnutrición crónica en los menores de cinco años 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2200" y="606926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ENDS PROFAMILIA ICBF</a:t>
            </a:r>
            <a:endParaRPr lang="es-CO" dirty="0">
              <a:solidFill>
                <a:srgbClr val="002060"/>
              </a:solidFill>
            </a:endParaRPr>
          </a:p>
        </p:txBody>
      </p:sp>
      <p:graphicFrame>
        <p:nvGraphicFramePr>
          <p:cNvPr id="9" name="10 Gráfico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333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Comparación de IMC mujeres </a:t>
            </a:r>
            <a:br>
              <a:rPr lang="es-MX" sz="3200" b="1" dirty="0" smtClean="0">
                <a:solidFill>
                  <a:srgbClr val="C00000"/>
                </a:solidFill>
              </a:rPr>
            </a:br>
            <a:r>
              <a:rPr lang="es-MX" sz="3200" b="1" dirty="0" smtClean="0">
                <a:solidFill>
                  <a:srgbClr val="C00000"/>
                </a:solidFill>
              </a:rPr>
              <a:t>ENSIN 2005</a:t>
            </a:r>
            <a:endParaRPr lang="es-CO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3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37223393"/>
              </p:ext>
            </p:extLst>
          </p:nvPr>
        </p:nvGraphicFramePr>
        <p:xfrm>
          <a:off x="914400" y="1447800"/>
          <a:ext cx="7772400" cy="500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249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IMC en ENSIN 2010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5616" y="1988840"/>
            <a:ext cx="7041976" cy="3024336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Retraso en crecimiento Adolescentes en general 10,0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% Se tomaron personas de 5 a 18 años</a:t>
            </a:r>
          </a:p>
          <a:p>
            <a:pPr marL="0" indent="0">
              <a:buNone/>
            </a:pPr>
            <a:endParaRPr lang="es-CO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Delgadez 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aun no se reporta</a:t>
            </a:r>
          </a:p>
          <a:p>
            <a:pPr marL="0" indent="0">
              <a:buNone/>
            </a:pPr>
            <a:endParaRPr lang="es-CO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O" sz="3200" b="1" dirty="0">
                <a:solidFill>
                  <a:srgbClr val="C00000"/>
                </a:solidFill>
              </a:rPr>
              <a:t>Sobrepeso en mujeres de 18 a 64 años 55,1%</a:t>
            </a:r>
          </a:p>
          <a:p>
            <a:pPr marL="0" indent="0">
              <a:buNone/>
            </a:pP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xmlns="" val="3924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Comparación de indicadores bioquímicos en menores de cinco años </a:t>
            </a:r>
            <a:endParaRPr lang="es-CO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9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49344966"/>
              </p:ext>
            </p:extLst>
          </p:nvPr>
        </p:nvGraphicFramePr>
        <p:xfrm>
          <a:off x="1259632" y="1772816"/>
          <a:ext cx="712879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402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Estado del hierro en gestantes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98384303"/>
              </p:ext>
            </p:extLst>
          </p:nvPr>
        </p:nvGraphicFramePr>
        <p:xfrm>
          <a:off x="1043608" y="1196752"/>
          <a:ext cx="7488833" cy="4824533"/>
        </p:xfrm>
        <a:graphic>
          <a:graphicData uri="http://schemas.openxmlformats.org/drawingml/2006/table">
            <a:tbl>
              <a:tblPr/>
              <a:tblGrid>
                <a:gridCol w="1347111"/>
                <a:gridCol w="1290981"/>
                <a:gridCol w="1501468"/>
                <a:gridCol w="65689"/>
                <a:gridCol w="1669856"/>
                <a:gridCol w="1613728"/>
              </a:tblGrid>
              <a:tr h="3636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ENSIN 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ENSIN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ENSIN 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ENSIN 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694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Anemia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Anemia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Ferritina &lt; 12µg/L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Ferritina &lt; </a:t>
                      </a: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12µg/L</a:t>
                      </a:r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lang="es-CO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273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44.7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17.9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43.2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52733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a 17 años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52.4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19.3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**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37.4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45459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a 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41.3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18.3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36.3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45.4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47278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a 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48.2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16.0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**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40.3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47278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SISBEN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48.1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30.8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56.1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47278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Otros SISBEN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41.5 a 43.4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23 a 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**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45459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Zona Urbana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44.3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16.7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24.4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43.9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50915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Zona Rural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45.8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21.3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**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41.3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15616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** Datos aun no publicados oficialmente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Algunas conclusiones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Las encuestas no permiten comparaciones validas en varios indicadores, el análisis en este sentido debe ser precavido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Sin embargo se observa que en ambas las mujeres se enfrentan a dietas desbalanceadas y carentes de nutrientes esenciales que se reflejan en indicadores antropométricos (la obesidad en la pobreza) y en indicadores bioquímicos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Se justifica hacer programas de nutrición para mejorar el estado nutricional de las mujeres y contribuir al desarrollo de las futuras generaciones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1639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Algunas conclusiones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En las gestantes colombianas,  aun se justifica la suplementación con hierro, calcio y ácido fólico una leche fortificada.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Evaluar los indicadores bioquímicos de estado nutricional y monitorear la ganancia de peso y brindar educación nutricional pertinente.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Los resultados de las investigaciones colombianas deben ser el parámetro para formular y evaluar el impacto de  políticas de salud publica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Debe permanecer la alianza respetuosa entre la academia, la industria , el estado  y las entidades prestadora de salud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Antecedentes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132856"/>
            <a:ext cx="8229600" cy="3630502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Hasta el año 2005 sólo se disponía de la Encuesta Nacional de la Situación Nutricional de Colombia realizada en 1988 bajo la coordinación del </a:t>
            </a:r>
            <a:r>
              <a:rPr lang="es-MX" dirty="0" err="1" smtClean="0">
                <a:solidFill>
                  <a:srgbClr val="002060"/>
                </a:solidFill>
              </a:rPr>
              <a:t>Dr</a:t>
            </a:r>
            <a:r>
              <a:rPr lang="es-MX" dirty="0" smtClean="0">
                <a:solidFill>
                  <a:srgbClr val="002060"/>
                </a:solidFill>
              </a:rPr>
              <a:t> Franz Pardo</a:t>
            </a:r>
          </a:p>
          <a:p>
            <a:pPr marL="0" indent="0">
              <a:buNone/>
            </a:pPr>
            <a:endParaRPr lang="es-MX" dirty="0" smtClean="0">
              <a:solidFill>
                <a:srgbClr val="002060"/>
              </a:solidFill>
            </a:endParaRPr>
          </a:p>
          <a:p>
            <a:r>
              <a:rPr lang="es-MX" dirty="0" smtClean="0">
                <a:solidFill>
                  <a:srgbClr val="002060"/>
                </a:solidFill>
              </a:rPr>
              <a:t>Instituto Colombiano de Bienestar Familiar,  El Instituto Nacional de Salud, </a:t>
            </a:r>
            <a:r>
              <a:rPr lang="es-MX" dirty="0" err="1" smtClean="0">
                <a:solidFill>
                  <a:srgbClr val="002060"/>
                </a:solidFill>
              </a:rPr>
              <a:t>Profamilia</a:t>
            </a:r>
            <a:r>
              <a:rPr lang="es-MX" dirty="0" smtClean="0">
                <a:solidFill>
                  <a:srgbClr val="002060"/>
                </a:solidFill>
              </a:rPr>
              <a:t>, La Escuela de Nutrición y Dietética de la U de A, La OPS </a:t>
            </a:r>
            <a:r>
              <a:rPr lang="es-MX" dirty="0" smtClean="0">
                <a:solidFill>
                  <a:srgbClr val="C00000"/>
                </a:solidFill>
              </a:rPr>
              <a:t>ENSIN 2005 y 2010 INFORME TÉCNICO</a:t>
            </a:r>
            <a:endParaRPr lang="es-C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9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Todos debemos participar en el logro de los objetivos del milenio</a:t>
            </a:r>
            <a:endParaRPr lang="es-CO" sz="3200" b="1" dirty="0">
              <a:solidFill>
                <a:srgbClr val="C00000"/>
              </a:solidFill>
            </a:endParaRPr>
          </a:p>
        </p:txBody>
      </p:sp>
      <p:pic>
        <p:nvPicPr>
          <p:cNvPr id="6" name="3 Marcador de contenido" descr="http://1.bp.blogspot.com/_zszGmLz4zdk/TJdGRaKOMbI/AAAAAAAABFw/ePXot9rKfRs/s1600/iconos+odm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771" y="1628800"/>
            <a:ext cx="6723990" cy="37623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" name="6 CuadroTexto"/>
          <p:cNvSpPr txBox="1"/>
          <p:nvPr/>
        </p:nvSpPr>
        <p:spPr>
          <a:xfrm>
            <a:off x="1652495" y="58052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solidFill>
                  <a:srgbClr val="002060"/>
                </a:solidFill>
              </a:rPr>
              <a:t>Conpes</a:t>
            </a:r>
            <a:r>
              <a:rPr lang="es-CO" b="1" dirty="0">
                <a:solidFill>
                  <a:srgbClr val="002060"/>
                </a:solidFill>
              </a:rPr>
              <a:t> 91: </a:t>
            </a:r>
            <a:r>
              <a:rPr lang="es-CO" dirty="0">
                <a:solidFill>
                  <a:srgbClr val="002060"/>
                </a:solidFill>
              </a:rPr>
              <a:t>metas y estrategias de Colombia para el logro de los Objetivos de Desarrollo del Milenio 2015, (2005</a:t>
            </a:r>
            <a:r>
              <a:rPr lang="es-CO" dirty="0" smtClean="0">
                <a:solidFill>
                  <a:srgbClr val="002060"/>
                </a:solidFill>
              </a:rPr>
              <a:t>)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6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Muchas Gracias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xmlns="" val="16961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</a:rPr>
              <a:t>Encuesta Nacional de la Situación Nutricional de Colombia. ENSIN </a:t>
            </a:r>
            <a:endParaRPr lang="es-CO" sz="3600" b="1" dirty="0">
              <a:solidFill>
                <a:srgbClr val="C0000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1547664" y="2492896"/>
            <a:ext cx="6120680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Estudios 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poblacionales 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en hombres 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</a:rPr>
              <a:t>mujeres de 2 a 64 años, con</a:t>
            </a: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cobertura </a:t>
            </a: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nacional, representatividad 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urbana y </a:t>
            </a:r>
            <a:r>
              <a:rPr lang="es-CO" sz="2800" dirty="0" smtClean="0">
                <a:solidFill>
                  <a:schemeClr val="accent1">
                    <a:lumMod val="75000"/>
                  </a:schemeClr>
                </a:solidFill>
              </a:rPr>
              <a:t>rural,  </a:t>
            </a:r>
            <a:r>
              <a:rPr lang="es-CO" sz="2800" dirty="0">
                <a:solidFill>
                  <a:schemeClr val="accent1">
                    <a:lumMod val="75000"/>
                  </a:schemeClr>
                </a:solidFill>
              </a:rPr>
              <a:t>de seis regiones, 14 subregiones y 32 departamentos 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</a:rPr>
              <a:t>(No aplica para todos los indicadores</a:t>
            </a:r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1867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es-MX" dirty="0" smtClean="0"/>
              <a:t>Regiones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grpSp>
        <p:nvGrpSpPr>
          <p:cNvPr id="7" name="6 Grupo"/>
          <p:cNvGrpSpPr/>
          <p:nvPr/>
        </p:nvGrpSpPr>
        <p:grpSpPr>
          <a:xfrm>
            <a:off x="2627784" y="908720"/>
            <a:ext cx="4680520" cy="5489056"/>
            <a:chOff x="395536" y="1988840"/>
            <a:chExt cx="3294496" cy="4478267"/>
          </a:xfrm>
        </p:grpSpPr>
        <p:pic>
          <p:nvPicPr>
            <p:cNvPr id="1027" name="Picture 3" descr="C:\Users\Daniel\AppData\Local\Microsoft\Windows\Temporary Internet Files\Content.IE5\VBRM1QGJ\Mapa region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988840"/>
              <a:ext cx="3294496" cy="447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467544" y="5733256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dirty="0" smtClean="0"/>
                <a:t>Instituto Colombiano de Bienestar Familiar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045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-24340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Comparación de métodos de evaluación</a:t>
            </a:r>
            <a:endParaRPr lang="es-CO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01269255"/>
              </p:ext>
            </p:extLst>
          </p:nvPr>
        </p:nvGraphicFramePr>
        <p:xfrm>
          <a:off x="395536" y="1124744"/>
          <a:ext cx="8435280" cy="542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952328"/>
                <a:gridCol w="3322712"/>
              </a:tblGrid>
              <a:tr h="398813">
                <a:tc>
                  <a:txBody>
                    <a:bodyPr/>
                    <a:lstStyle/>
                    <a:p>
                      <a:r>
                        <a:rPr lang="es-MX" dirty="0" smtClean="0"/>
                        <a:t>Tipo</a:t>
                      </a:r>
                      <a:r>
                        <a:rPr lang="es-MX" baseline="0" dirty="0" smtClean="0"/>
                        <a:t> de indicador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ENSIN 2005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ENSIN</a:t>
                      </a:r>
                      <a:r>
                        <a:rPr lang="es-MX" baseline="0" dirty="0" smtClean="0"/>
                        <a:t> 2010</a:t>
                      </a:r>
                      <a:endParaRPr lang="es-CO" dirty="0"/>
                    </a:p>
                  </a:txBody>
                  <a:tcPr/>
                </a:tc>
              </a:tr>
              <a:tr h="69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Dietario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Recordatorio de 24</a:t>
                      </a:r>
                      <a:r>
                        <a:rPr lang="es-MX" baseline="0" dirty="0" smtClean="0"/>
                        <a:t> horas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Frecuencia simple de alimentos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Lactancia Materna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Entrevista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Entrevista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7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Percepción</a:t>
                      </a:r>
                      <a:r>
                        <a:rPr lang="es-MX" baseline="0" dirty="0" smtClean="0"/>
                        <a:t> de la SA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Escala de seguridad en hogares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Escala de seguridad en hogares</a:t>
                      </a:r>
                      <a:endParaRPr lang="es-CO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Actividad</a:t>
                      </a:r>
                      <a:r>
                        <a:rPr lang="es-MX" baseline="0" dirty="0" smtClean="0"/>
                        <a:t> física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Cuestionario IPAQ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Horas</a:t>
                      </a:r>
                      <a:r>
                        <a:rPr lang="es-MX" baseline="0" dirty="0" smtClean="0"/>
                        <a:t> dedicadas a TV</a:t>
                      </a:r>
                      <a:endParaRPr lang="es-CO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No se referencia</a:t>
                      </a:r>
                      <a:r>
                        <a:rPr lang="es-MX" baseline="0" dirty="0" smtClean="0"/>
                        <a:t> IPAQ,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/>
                        <a:t>Horas dedicadas a TV</a:t>
                      </a:r>
                      <a:endParaRPr lang="es-CO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Antropométricos</a:t>
                      </a:r>
                      <a:endParaRPr lang="es-CO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Niños</a:t>
                      </a:r>
                      <a:r>
                        <a:rPr lang="es-MX" dirty="0" smtClean="0"/>
                        <a:t> P/E, P/T, T/E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Adolescentes y adultos </a:t>
                      </a:r>
                      <a:r>
                        <a:rPr lang="es-MX" dirty="0" smtClean="0"/>
                        <a:t>IMC, Perímetro</a:t>
                      </a:r>
                      <a:r>
                        <a:rPr lang="es-MX" baseline="0" dirty="0" smtClean="0"/>
                        <a:t> de cintura</a:t>
                      </a:r>
                      <a:endParaRPr lang="es-CO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Niños</a:t>
                      </a:r>
                      <a:r>
                        <a:rPr lang="es-MX" dirty="0" smtClean="0"/>
                        <a:t> P/E, P/T, T/E</a:t>
                      </a:r>
                      <a:endParaRPr lang="es-CO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Adolescentes y adultos </a:t>
                      </a:r>
                      <a:r>
                        <a:rPr lang="es-MX" dirty="0" smtClean="0"/>
                        <a:t>IMC, Perímetro</a:t>
                      </a:r>
                      <a:r>
                        <a:rPr lang="es-MX" baseline="0" dirty="0" smtClean="0"/>
                        <a:t> de cintura</a:t>
                      </a:r>
                      <a:endParaRPr lang="es-CO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/>
                        <a:t>Bioquímicos</a:t>
                      </a:r>
                      <a:endParaRPr lang="es-CO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Niños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Hb</a:t>
                      </a:r>
                      <a:r>
                        <a:rPr lang="es-MX" dirty="0" smtClean="0"/>
                        <a:t>, Ferritina, </a:t>
                      </a:r>
                      <a:r>
                        <a:rPr lang="es-MX" dirty="0" err="1" smtClean="0"/>
                        <a:t>Retinol</a:t>
                      </a:r>
                      <a:r>
                        <a:rPr lang="es-MX" baseline="0" dirty="0" smtClean="0"/>
                        <a:t> sérico y zinc sérico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MX" baseline="0" dirty="0" smtClean="0">
                          <a:solidFill>
                            <a:srgbClr val="C00000"/>
                          </a:solidFill>
                        </a:rPr>
                        <a:t>Mujeres 13 a 49 años </a:t>
                      </a:r>
                      <a:r>
                        <a:rPr lang="es-MX" baseline="0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y ferritina</a:t>
                      </a:r>
                      <a:endParaRPr lang="es-CO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Niños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Hb</a:t>
                      </a:r>
                      <a:r>
                        <a:rPr lang="es-MX" dirty="0" smtClean="0"/>
                        <a:t>, Ferritina, </a:t>
                      </a:r>
                      <a:r>
                        <a:rPr lang="es-MX" dirty="0" err="1" smtClean="0"/>
                        <a:t>Retinol</a:t>
                      </a:r>
                      <a:r>
                        <a:rPr lang="es-MX" baseline="0" dirty="0" smtClean="0"/>
                        <a:t> sérico y zinc sérico</a:t>
                      </a:r>
                      <a:endParaRPr lang="es-CO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>
                          <a:solidFill>
                            <a:srgbClr val="C00000"/>
                          </a:solidFill>
                        </a:rPr>
                        <a:t>Mujeres 13 a 49 años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baseline="0" dirty="0" err="1" smtClean="0">
                          <a:solidFill>
                            <a:schemeClr val="tx1"/>
                          </a:solidFill>
                        </a:rPr>
                        <a:t>Hb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y ferritina</a:t>
                      </a:r>
                      <a:endParaRPr lang="es-CO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60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Escala de seguridad alimentaria </a:t>
            </a:r>
            <a:endParaRPr lang="es-CO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Quiñapir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544616" cy="43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004048" y="56209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Quiñapira</a:t>
            </a:r>
            <a:r>
              <a:rPr lang="es-MX" dirty="0" smtClean="0">
                <a:solidFill>
                  <a:schemeClr val="bg1"/>
                </a:solidFill>
              </a:rPr>
              <a:t>  Mitú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2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Inseguridad alimentaria según la escala de seguridad alimentaria en Colombia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2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5085769"/>
              </p:ext>
            </p:extLst>
          </p:nvPr>
        </p:nvGraphicFramePr>
        <p:xfrm>
          <a:off x="1619672" y="1700808"/>
          <a:ext cx="62646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Prevalencia de riesgo en la ingesta usual de nutrientes ENSIN 2005</a:t>
            </a:r>
            <a:endParaRPr lang="es-CO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P2160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63688" y="1700808"/>
            <a:ext cx="6096000" cy="457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Riesgo en la ingesta de nutrientes en mujeres y menores de cinco años colombianos</a:t>
            </a:r>
            <a:endParaRPr lang="es-CO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92501016"/>
              </p:ext>
            </p:extLst>
          </p:nvPr>
        </p:nvGraphicFramePr>
        <p:xfrm>
          <a:off x="914400" y="1447800"/>
          <a:ext cx="7772400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69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TC030009363[[fn=lila elegante]]</Template>
  <TotalTime>417</TotalTime>
  <Words>845</Words>
  <Application>Microsoft Office PowerPoint</Application>
  <PresentationFormat>Presentación en pantalla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Equidad</vt:lpstr>
      <vt:lpstr>Situación nutricional de mujeres en edad fértil y menores de 5 años en Colombia  ENSIN 2005-2010</vt:lpstr>
      <vt:lpstr>Antecedentes</vt:lpstr>
      <vt:lpstr>Encuesta Nacional de la Situación Nutricional de Colombia. ENSIN </vt:lpstr>
      <vt:lpstr>Regiones</vt:lpstr>
      <vt:lpstr>Comparación de métodos de evaluación</vt:lpstr>
      <vt:lpstr>Escala de seguridad alimentaria </vt:lpstr>
      <vt:lpstr>Inseguridad alimentaria según la escala de seguridad alimentaria en Colombia</vt:lpstr>
      <vt:lpstr>Prevalencia de riesgo en la ingesta usual de nutrientes ENSIN 2005</vt:lpstr>
      <vt:lpstr>Riesgo en la ingesta de nutrientes en mujeres y menores de cinco años colombianos</vt:lpstr>
      <vt:lpstr>Comparación en la frecuencia de consumo por grupos de alimentos para el total de la población???</vt:lpstr>
      <vt:lpstr>Datos relevantes de ENSIN 2010 para las gestantes</vt:lpstr>
      <vt:lpstr> Lactancia Materna: </vt:lpstr>
      <vt:lpstr>Comparación de prevalencia de la desnutrición crónica en los menores de cinco años </vt:lpstr>
      <vt:lpstr>Comparación de IMC mujeres  ENSIN 2005</vt:lpstr>
      <vt:lpstr>IMC en ENSIN 2010</vt:lpstr>
      <vt:lpstr>Comparación de indicadores bioquímicos en menores de cinco años </vt:lpstr>
      <vt:lpstr>Estado del hierro en gestantes</vt:lpstr>
      <vt:lpstr>Algunas conclusiones</vt:lpstr>
      <vt:lpstr>Algunas conclusiones</vt:lpstr>
      <vt:lpstr>Todos debemos participar en el logro de los objetivos del milenio</vt:lpstr>
      <vt:lpstr>Muchas Gracias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alonso.escobar</cp:lastModifiedBy>
  <cp:revision>33</cp:revision>
  <dcterms:created xsi:type="dcterms:W3CDTF">2011-07-22T21:40:24Z</dcterms:created>
  <dcterms:modified xsi:type="dcterms:W3CDTF">2011-08-05T21:58:11Z</dcterms:modified>
</cp:coreProperties>
</file>